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420" r:id="rId2"/>
    <p:sldId id="484" r:id="rId3"/>
    <p:sldId id="481" r:id="rId4"/>
    <p:sldId id="482" r:id="rId5"/>
    <p:sldId id="492" r:id="rId6"/>
    <p:sldId id="491" r:id="rId7"/>
    <p:sldId id="486" r:id="rId8"/>
    <p:sldId id="487" r:id="rId9"/>
    <p:sldId id="493" r:id="rId10"/>
    <p:sldId id="488" r:id="rId11"/>
    <p:sldId id="489" r:id="rId12"/>
    <p:sldId id="490" r:id="rId13"/>
    <p:sldId id="495" r:id="rId14"/>
    <p:sldId id="496" r:id="rId15"/>
    <p:sldId id="497" r:id="rId16"/>
    <p:sldId id="498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33CC33"/>
    <a:srgbClr val="3366CC"/>
    <a:srgbClr val="18F4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209" autoAdjust="0"/>
    <p:restoredTop sz="89520" autoAdjust="0"/>
  </p:normalViewPr>
  <p:slideViewPr>
    <p:cSldViewPr>
      <p:cViewPr varScale="1">
        <p:scale>
          <a:sx n="86" d="100"/>
          <a:sy n="86" d="100"/>
        </p:scale>
        <p:origin x="-84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73E9D39-B7DE-4435-A5A7-452A8E3F8916}" type="datetimeFigureOut">
              <a:rPr lang="en-US"/>
              <a:pPr>
                <a:defRPr/>
              </a:pPr>
              <a:t>10/22/2013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45E3A9E-18AA-40BF-9DF1-03FD25784B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90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F87C007-1B1C-4D73-9CF0-DBE8BA4D2D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6544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7C14DBF-4B0F-439C-BDA6-5F563D033C4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67264857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Need this to simply the wildlife</a:t>
            </a:r>
            <a:r>
              <a:rPr lang="en-US" baseline="0" dirty="0" smtClean="0"/>
              <a:t> refuges for the entire United States to make it render faster (i.e. I did not need the very high resolution data they provided).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87C007-1B1C-4D73-9CF0-DBE8BA4D2DF5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37786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F87C007-1B1C-4D73-9CF0-DBE8BA4D2DF5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3297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638" y="550863"/>
            <a:ext cx="8237537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6375" y="2754313"/>
            <a:ext cx="5697538" cy="608012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92100" y="6196013"/>
            <a:ext cx="1905000" cy="4587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746375" y="6196013"/>
            <a:ext cx="3981450" cy="4587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46938" y="6196013"/>
            <a:ext cx="1676400" cy="458787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F252BDF6-87DE-4F3E-A059-06703C72B6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852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8B7087-3994-40A0-ACE6-C479567149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6940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7513" y="138113"/>
            <a:ext cx="2195512" cy="5921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7800" y="138113"/>
            <a:ext cx="6437313" cy="5921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E5E533-F415-4F44-AA60-0D66D8E5916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1514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4C1F9-A8EE-4CF8-8EDF-2E1C600D5E6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994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B1426-7B98-44B7-BAAE-50656C3510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197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800" y="1652588"/>
            <a:ext cx="4316413" cy="4406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52588"/>
            <a:ext cx="4316412" cy="4406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EA574-2884-43B9-847C-1A45652EFA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4594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A9891-7157-4618-B959-E36008CD95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4361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BE8F27-3C57-4573-AAE1-2E9A9F8208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1670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B0A705-AA27-4969-8424-DCED90995F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9792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F6AEF-BDA8-459B-8026-B20B0B9D98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78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093AF8-5AAD-438C-8ACC-25B6E41842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009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6375" y="138113"/>
            <a:ext cx="7343775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800" y="1652588"/>
            <a:ext cx="8785225" cy="440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3988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57538" y="6248400"/>
            <a:ext cx="289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70725" y="62214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869FB7AC-D3F9-4100-84B4-E3927DE8A4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gis_laye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8" y="228600"/>
            <a:ext cx="1284287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>
            <a:off x="2103438" y="415925"/>
            <a:ext cx="6430962" cy="1155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248FA4"/>
                    </a:gs>
                    <a:gs pos="100000">
                      <a:srgbClr val="B9C4C7"/>
                    </a:gs>
                  </a:gsLst>
                  <a:lin ang="5400000" scaled="1"/>
                </a:gra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GSP 270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381000" y="3763963"/>
            <a:ext cx="54102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6" tIns="45718" rIns="91436" bIns="45718">
            <a:spAutoFit/>
          </a:bodyPr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Font typeface="Wingdings" pitchFamily="2" charset="2"/>
              <a:buNone/>
              <a:defRPr/>
            </a:pPr>
            <a:r>
              <a:rPr lang="en-US" sz="3200" dirty="0" smtClean="0">
                <a:solidFill>
                  <a:srgbClr val="3366CC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Vector Analysis II</a:t>
            </a:r>
            <a:endParaRPr lang="en-US" sz="3200" dirty="0">
              <a:solidFill>
                <a:srgbClr val="3366CC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Text Box 9"/>
          <p:cNvSpPr txBox="1">
            <a:spLocks noChangeArrowheads="1"/>
          </p:cNvSpPr>
          <p:nvPr/>
        </p:nvSpPr>
        <p:spPr bwMode="auto">
          <a:xfrm>
            <a:off x="381000" y="4583113"/>
            <a:ext cx="6172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dirty="0"/>
              <a:t>Reading  Assignment: </a:t>
            </a:r>
            <a:r>
              <a:rPr lang="en-US" dirty="0" err="1"/>
              <a:t>Bolstad</a:t>
            </a:r>
            <a:r>
              <a:rPr lang="en-US" dirty="0"/>
              <a:t> Chapter 9 (pp. </a:t>
            </a:r>
            <a:r>
              <a:rPr lang="en-US" dirty="0" smtClean="0"/>
              <a:t>347-406) </a:t>
            </a:r>
            <a:r>
              <a:rPr lang="en-US" dirty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Generalization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ArcToolbox -&gt; Data Management Tools -&gt; Generalization -&gt; …</a:t>
            </a:r>
          </a:p>
          <a:p>
            <a:pPr eaLnBrk="1" hangingPunct="1"/>
            <a:endParaRPr lang="en-US" smtClean="0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749409"/>
            <a:ext cx="4953000" cy="4108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95364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Generalization (100 meters)</a:t>
            </a:r>
          </a:p>
        </p:txBody>
      </p:sp>
      <p:pic>
        <p:nvPicPr>
          <p:cNvPr id="1229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981200"/>
            <a:ext cx="2833688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2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1676400"/>
            <a:ext cx="2924175" cy="411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3" name="Text Box 8"/>
          <p:cNvSpPr txBox="1">
            <a:spLocks noChangeArrowheads="1"/>
          </p:cNvSpPr>
          <p:nvPr/>
        </p:nvSpPr>
        <p:spPr bwMode="auto">
          <a:xfrm>
            <a:off x="2286000" y="1371600"/>
            <a:ext cx="971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/>
              <a:t>Original</a:t>
            </a:r>
          </a:p>
        </p:txBody>
      </p:sp>
      <p:sp>
        <p:nvSpPr>
          <p:cNvPr id="12294" name="Text Box 9"/>
          <p:cNvSpPr txBox="1">
            <a:spLocks noChangeArrowheads="1"/>
          </p:cNvSpPr>
          <p:nvPr/>
        </p:nvSpPr>
        <p:spPr bwMode="auto">
          <a:xfrm>
            <a:off x="5334000" y="1371600"/>
            <a:ext cx="2876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/>
              <a:t>Generalized to 100 meters</a:t>
            </a:r>
          </a:p>
        </p:txBody>
      </p:sp>
      <p:sp>
        <p:nvSpPr>
          <p:cNvPr id="12295" name="Text Box 10"/>
          <p:cNvSpPr txBox="1">
            <a:spLocks noChangeArrowheads="1"/>
          </p:cNvSpPr>
          <p:nvPr/>
        </p:nvSpPr>
        <p:spPr bwMode="auto">
          <a:xfrm>
            <a:off x="1127125" y="61325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0940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Generalization (1000 meters)</a:t>
            </a:r>
          </a:p>
        </p:txBody>
      </p:sp>
      <p:pic>
        <p:nvPicPr>
          <p:cNvPr id="1331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981200"/>
            <a:ext cx="2695575" cy="373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6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752600"/>
            <a:ext cx="2833688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317" name="Text Box 6"/>
          <p:cNvSpPr txBox="1">
            <a:spLocks noChangeArrowheads="1"/>
          </p:cNvSpPr>
          <p:nvPr/>
        </p:nvSpPr>
        <p:spPr bwMode="auto">
          <a:xfrm>
            <a:off x="2133600" y="1371600"/>
            <a:ext cx="971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/>
              <a:t>Original</a:t>
            </a:r>
          </a:p>
        </p:txBody>
      </p:sp>
      <p:sp>
        <p:nvSpPr>
          <p:cNvPr id="13318" name="Text Box 7"/>
          <p:cNvSpPr txBox="1">
            <a:spLocks noChangeArrowheads="1"/>
          </p:cNvSpPr>
          <p:nvPr/>
        </p:nvSpPr>
        <p:spPr bwMode="auto">
          <a:xfrm>
            <a:off x="5181600" y="1371600"/>
            <a:ext cx="30035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/>
              <a:t>Generalized to 1000 meters</a:t>
            </a:r>
          </a:p>
        </p:txBody>
      </p:sp>
    </p:spTree>
    <p:extLst>
      <p:ext uri="{BB962C8B-B14F-4D97-AF65-F5344CB8AC3E}">
        <p14:creationId xmlns:p14="http://schemas.microsoft.com/office/powerpoint/2010/main" val="36426724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Vector Processing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66800" y="1219200"/>
            <a:ext cx="7924800" cy="5638800"/>
          </a:xfrm>
        </p:spPr>
        <p:txBody>
          <a:bodyPr/>
          <a:lstStyle/>
          <a:p>
            <a:pPr eaLnBrk="1" hangingPunct="1"/>
            <a:r>
              <a:rPr lang="en-US" smtClean="0"/>
              <a:t>Perform math on attributes using “Field Calculator”</a:t>
            </a:r>
          </a:p>
          <a:p>
            <a:pPr eaLnBrk="1" hangingPunct="1"/>
            <a:r>
              <a:rPr lang="en-US" smtClean="0"/>
              <a:t>Query attributes to select desired features</a:t>
            </a:r>
          </a:p>
          <a:p>
            <a:pPr eaLnBrk="1" hangingPunct="1"/>
            <a:r>
              <a:rPr lang="en-US" smtClean="0"/>
              <a:t>Right click on layer -&gt; Selection -&gt; Create Layer from Selected Features</a:t>
            </a:r>
          </a:p>
          <a:p>
            <a:pPr lvl="1" eaLnBrk="1" hangingPunct="1"/>
            <a:r>
              <a:rPr lang="en-US" smtClean="0"/>
              <a:t>New Shapefile and Layer</a:t>
            </a:r>
          </a:p>
          <a:p>
            <a:pPr eaLnBrk="1" hangingPunct="1"/>
            <a:r>
              <a:rPr lang="en-US" smtClean="0"/>
              <a:t>Perform spatial analysis</a:t>
            </a:r>
          </a:p>
          <a:p>
            <a:pPr eaLnBrk="1" hangingPunct="1"/>
            <a:r>
              <a:rPr lang="en-US" smtClean="0"/>
              <a:t>Repeat</a:t>
            </a:r>
          </a:p>
        </p:txBody>
      </p:sp>
    </p:spTree>
    <p:extLst>
      <p:ext uri="{BB962C8B-B14F-4D97-AF65-F5344CB8AC3E}">
        <p14:creationId xmlns:p14="http://schemas.microsoft.com/office/powerpoint/2010/main" val="21133500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area of potential overspray from a farm into a conservation easement if:</a:t>
            </a:r>
          </a:p>
          <a:p>
            <a:pPr lvl="1"/>
            <a:r>
              <a:rPr lang="en-US" dirty="0" smtClean="0"/>
              <a:t>You have a shapefile for the farm and the conservation easement</a:t>
            </a:r>
          </a:p>
          <a:p>
            <a:pPr lvl="1"/>
            <a:r>
              <a:rPr lang="en-US" dirty="0" smtClean="0"/>
              <a:t>The overspray can be up to 50 meters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3115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harvestable area of a forest given:</a:t>
            </a:r>
          </a:p>
          <a:p>
            <a:pPr lvl="1"/>
            <a:r>
              <a:rPr lang="en-US" dirty="0" smtClean="0"/>
              <a:t>Stream shapefile</a:t>
            </a:r>
          </a:p>
          <a:p>
            <a:pPr lvl="1"/>
            <a:r>
              <a:rPr lang="en-US" dirty="0" smtClean="0"/>
              <a:t>Forest shapefile</a:t>
            </a:r>
          </a:p>
          <a:p>
            <a:pPr lvl="1"/>
            <a:r>
              <a:rPr lang="en-US" dirty="0" smtClean="0"/>
              <a:t>You cannot harvest within 15 meters of a stream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4875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is the total length of roads that are within 20 meters of a stream given:</a:t>
            </a:r>
          </a:p>
          <a:p>
            <a:pPr lvl="1"/>
            <a:r>
              <a:rPr lang="en-US" dirty="0" smtClean="0"/>
              <a:t>Stream shapefile</a:t>
            </a:r>
          </a:p>
          <a:p>
            <a:pPr lvl="1"/>
            <a:r>
              <a:rPr lang="en-US" dirty="0" smtClean="0"/>
              <a:t>Road shapefile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5705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itle 3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“Standard” (IBM) Flow Charts</a:t>
            </a:r>
            <a:endParaRPr lang="en-US" dirty="0"/>
          </a:p>
        </p:txBody>
      </p:sp>
      <p:sp>
        <p:nvSpPr>
          <p:cNvPr id="4" name="Diamond 3"/>
          <p:cNvSpPr/>
          <p:nvPr/>
        </p:nvSpPr>
        <p:spPr bwMode="auto">
          <a:xfrm>
            <a:off x="362464" y="2422621"/>
            <a:ext cx="1314962" cy="786727"/>
          </a:xfrm>
          <a:prstGeom prst="diamond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 bwMode="auto">
          <a:xfrm>
            <a:off x="439940" y="3585292"/>
            <a:ext cx="1312659" cy="670633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Process</a:t>
            </a:r>
          </a:p>
        </p:txBody>
      </p:sp>
      <p:sp>
        <p:nvSpPr>
          <p:cNvPr id="17" name="Oval 16"/>
          <p:cNvSpPr/>
          <p:nvPr/>
        </p:nvSpPr>
        <p:spPr bwMode="auto">
          <a:xfrm>
            <a:off x="381000" y="1689432"/>
            <a:ext cx="1296426" cy="520368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US" dirty="0"/>
              <a:t>Start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847222" y="1644516"/>
            <a:ext cx="260199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- Start and End</a:t>
            </a:r>
            <a:endParaRPr lang="en-US" sz="2800" dirty="0"/>
          </a:p>
        </p:txBody>
      </p:sp>
      <p:sp>
        <p:nvSpPr>
          <p:cNvPr id="41" name="TextBox 40"/>
          <p:cNvSpPr txBox="1"/>
          <p:nvPr/>
        </p:nvSpPr>
        <p:spPr>
          <a:xfrm>
            <a:off x="1884903" y="2490371"/>
            <a:ext cx="17844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- Decision</a:t>
            </a:r>
            <a:endParaRPr lang="en-US" sz="2800" dirty="0"/>
          </a:p>
        </p:txBody>
      </p:sp>
      <p:sp>
        <p:nvSpPr>
          <p:cNvPr id="42" name="TextBox 41"/>
          <p:cNvSpPr txBox="1"/>
          <p:nvPr/>
        </p:nvSpPr>
        <p:spPr>
          <a:xfrm>
            <a:off x="1905000" y="3568545"/>
            <a:ext cx="7261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- Process (something that changes the data)</a:t>
            </a:r>
            <a:endParaRPr lang="en-US" sz="2800" dirty="0"/>
          </a:p>
        </p:txBody>
      </p:sp>
      <p:sp>
        <p:nvSpPr>
          <p:cNvPr id="43" name="Parallelogram 42"/>
          <p:cNvSpPr/>
          <p:nvPr/>
        </p:nvSpPr>
        <p:spPr bwMode="auto">
          <a:xfrm>
            <a:off x="401097" y="4724400"/>
            <a:ext cx="1580103" cy="609600"/>
          </a:xfrm>
          <a:prstGeom prst="parallelogram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Data Set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984989" y="4698292"/>
            <a:ext cx="39244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- Spatial or tabular data</a:t>
            </a:r>
            <a:endParaRPr lang="en-US" sz="2800" dirty="0"/>
          </a:p>
        </p:txBody>
      </p:sp>
      <p:cxnSp>
        <p:nvCxnSpPr>
          <p:cNvPr id="46" name="Elbow Connector 45"/>
          <p:cNvCxnSpPr/>
          <p:nvPr/>
        </p:nvCxnSpPr>
        <p:spPr bwMode="auto">
          <a:xfrm>
            <a:off x="439940" y="6096000"/>
            <a:ext cx="1407282" cy="12700"/>
          </a:xfrm>
          <a:prstGeom prst="bentConnector3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1984989" y="5796219"/>
            <a:ext cx="31902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- Shows the “Flow”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387253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Chart to Check SRS</a:t>
            </a:r>
            <a:endParaRPr lang="en-US" dirty="0"/>
          </a:p>
        </p:txBody>
      </p:sp>
      <p:sp>
        <p:nvSpPr>
          <p:cNvPr id="6" name="Diamond 5"/>
          <p:cNvSpPr/>
          <p:nvPr/>
        </p:nvSpPr>
        <p:spPr bwMode="auto">
          <a:xfrm>
            <a:off x="3589693" y="1960886"/>
            <a:ext cx="2654098" cy="1524000"/>
          </a:xfrm>
          <a:prstGeom prst="diamond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US" sz="1600" dirty="0"/>
              <a:t>Is the </a:t>
            </a:r>
            <a:endParaRPr lang="en-US" sz="1600" dirty="0" smtClean="0"/>
          </a:p>
          <a:p>
            <a:pPr algn="ctr" eaLnBrk="0" hangingPunct="0"/>
            <a:r>
              <a:rPr lang="en-US" sz="1600" dirty="0" smtClean="0"/>
              <a:t>Coordinate </a:t>
            </a:r>
          </a:p>
          <a:p>
            <a:pPr algn="ctr" eaLnBrk="0" hangingPunct="0"/>
            <a:r>
              <a:rPr lang="en-US" sz="1600" dirty="0" smtClean="0"/>
              <a:t>system defined?</a:t>
            </a:r>
            <a:endParaRPr lang="en-US" sz="1600" dirty="0"/>
          </a:p>
        </p:txBody>
      </p:sp>
      <p:cxnSp>
        <p:nvCxnSpPr>
          <p:cNvPr id="7" name="Elbow Connector 6"/>
          <p:cNvCxnSpPr>
            <a:stCxn id="6" idx="1"/>
            <a:endCxn id="8" idx="0"/>
          </p:cNvCxnSpPr>
          <p:nvPr/>
        </p:nvCxnSpPr>
        <p:spPr bwMode="auto">
          <a:xfrm rot="10800000" flipV="1">
            <a:off x="2750015" y="2722885"/>
            <a:ext cx="839678" cy="928851"/>
          </a:xfrm>
          <a:prstGeom prst="bentConnector2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8" name="Rectangle 7"/>
          <p:cNvSpPr/>
          <p:nvPr/>
        </p:nvSpPr>
        <p:spPr bwMode="auto">
          <a:xfrm>
            <a:off x="1835615" y="3651737"/>
            <a:ext cx="1828800" cy="93163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Find out what the coordinate system is</a:t>
            </a:r>
          </a:p>
        </p:txBody>
      </p:sp>
      <p:sp>
        <p:nvSpPr>
          <p:cNvPr id="9" name="Diamond 8"/>
          <p:cNvSpPr/>
          <p:nvPr/>
        </p:nvSpPr>
        <p:spPr bwMode="auto">
          <a:xfrm>
            <a:off x="1855639" y="5078698"/>
            <a:ext cx="1676400" cy="819546"/>
          </a:xfrm>
          <a:prstGeom prst="diamond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US" sz="1600" dirty="0" smtClean="0"/>
              <a:t>Found it?</a:t>
            </a:r>
            <a:endParaRPr lang="en-US" sz="1600" dirty="0"/>
          </a:p>
        </p:txBody>
      </p:sp>
      <p:cxnSp>
        <p:nvCxnSpPr>
          <p:cNvPr id="10" name="Elbow Connector 9"/>
          <p:cNvCxnSpPr>
            <a:stCxn id="8" idx="2"/>
            <a:endCxn id="9" idx="0"/>
          </p:cNvCxnSpPr>
          <p:nvPr/>
        </p:nvCxnSpPr>
        <p:spPr bwMode="auto">
          <a:xfrm rot="5400000">
            <a:off x="2474262" y="4802944"/>
            <a:ext cx="495331" cy="56176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1" name="Elbow Connector 10"/>
          <p:cNvCxnSpPr>
            <a:stCxn id="9" idx="3"/>
            <a:endCxn id="12" idx="1"/>
          </p:cNvCxnSpPr>
          <p:nvPr/>
        </p:nvCxnSpPr>
        <p:spPr bwMode="auto">
          <a:xfrm>
            <a:off x="3532039" y="5488471"/>
            <a:ext cx="1038373" cy="138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12" name="Rectangle 11"/>
          <p:cNvSpPr/>
          <p:nvPr/>
        </p:nvSpPr>
        <p:spPr bwMode="auto">
          <a:xfrm>
            <a:off x="4570412" y="5057348"/>
            <a:ext cx="1437730" cy="865015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“</a:t>
            </a:r>
            <a:r>
              <a:rPr lang="en-US" sz="1600" b="1" dirty="0" smtClean="0"/>
              <a:t>Define</a:t>
            </a:r>
            <a:r>
              <a:rPr lang="en-US" sz="1600" dirty="0" smtClean="0"/>
              <a:t>” the coordinate system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3" name="Elbow Connector 12"/>
          <p:cNvCxnSpPr>
            <a:stCxn id="12" idx="3"/>
            <a:endCxn id="18" idx="2"/>
          </p:cNvCxnSpPr>
          <p:nvPr/>
        </p:nvCxnSpPr>
        <p:spPr bwMode="auto">
          <a:xfrm flipV="1">
            <a:off x="6008142" y="5477557"/>
            <a:ext cx="1189328" cy="12299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4" name="Elbow Connector 13"/>
          <p:cNvCxnSpPr>
            <a:stCxn id="9" idx="1"/>
            <a:endCxn id="20" idx="0"/>
          </p:cNvCxnSpPr>
          <p:nvPr/>
        </p:nvCxnSpPr>
        <p:spPr bwMode="auto">
          <a:xfrm rot="10800000" flipV="1">
            <a:off x="1245575" y="5488471"/>
            <a:ext cx="610065" cy="466044"/>
          </a:xfrm>
          <a:prstGeom prst="bentConnector2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5" name="Elbow Connector 14"/>
          <p:cNvCxnSpPr>
            <a:stCxn id="6" idx="3"/>
            <a:endCxn id="24" idx="0"/>
          </p:cNvCxnSpPr>
          <p:nvPr/>
        </p:nvCxnSpPr>
        <p:spPr bwMode="auto">
          <a:xfrm>
            <a:off x="6243791" y="2722886"/>
            <a:ext cx="204412" cy="752504"/>
          </a:xfrm>
          <a:prstGeom prst="bentConnector2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6" name="Elbow Connector 15"/>
          <p:cNvCxnSpPr>
            <a:stCxn id="19" idx="4"/>
            <a:endCxn id="6" idx="0"/>
          </p:cNvCxnSpPr>
          <p:nvPr/>
        </p:nvCxnSpPr>
        <p:spPr bwMode="auto">
          <a:xfrm rot="5400000">
            <a:off x="4762593" y="1806737"/>
            <a:ext cx="308298" cy="127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17" name="TextBox 16"/>
          <p:cNvSpPr txBox="1"/>
          <p:nvPr/>
        </p:nvSpPr>
        <p:spPr>
          <a:xfrm>
            <a:off x="6097931" y="2355708"/>
            <a:ext cx="561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Yes</a:t>
            </a:r>
            <a:endParaRPr lang="en-US" sz="1600" dirty="0"/>
          </a:p>
        </p:txBody>
      </p:sp>
      <p:sp>
        <p:nvSpPr>
          <p:cNvPr id="18" name="Oval 17"/>
          <p:cNvSpPr/>
          <p:nvPr/>
        </p:nvSpPr>
        <p:spPr bwMode="auto">
          <a:xfrm>
            <a:off x="7197470" y="5202624"/>
            <a:ext cx="1672508" cy="549866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US" sz="1600" dirty="0"/>
              <a:t>Continue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Oval 18"/>
          <p:cNvSpPr/>
          <p:nvPr/>
        </p:nvSpPr>
        <p:spPr bwMode="auto">
          <a:xfrm>
            <a:off x="4345242" y="1219200"/>
            <a:ext cx="1143000" cy="433388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US" sz="1600" dirty="0"/>
              <a:t>Start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Oval 19"/>
          <p:cNvSpPr/>
          <p:nvPr/>
        </p:nvSpPr>
        <p:spPr bwMode="auto">
          <a:xfrm>
            <a:off x="409320" y="5954515"/>
            <a:ext cx="1672508" cy="710981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US" sz="1600" dirty="0"/>
              <a:t>Can’t use the </a:t>
            </a:r>
            <a:r>
              <a:rPr lang="en-US" sz="1600" dirty="0" smtClean="0"/>
              <a:t>data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3232837" y="2377982"/>
            <a:ext cx="561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3458196" y="5121571"/>
            <a:ext cx="561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Yes</a:t>
            </a:r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1368431" y="5134251"/>
            <a:ext cx="561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</a:t>
            </a:r>
            <a:endParaRPr lang="en-US" sz="1600" dirty="0"/>
          </a:p>
        </p:txBody>
      </p:sp>
      <p:sp>
        <p:nvSpPr>
          <p:cNvPr id="24" name="Diamond 23"/>
          <p:cNvSpPr/>
          <p:nvPr/>
        </p:nvSpPr>
        <p:spPr bwMode="auto">
          <a:xfrm>
            <a:off x="5251842" y="3475390"/>
            <a:ext cx="2392722" cy="1294634"/>
          </a:xfrm>
          <a:prstGeom prst="diamond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US" sz="1600" dirty="0"/>
              <a:t>Is the </a:t>
            </a:r>
            <a:endParaRPr lang="en-US" sz="1600" dirty="0" smtClean="0"/>
          </a:p>
          <a:p>
            <a:pPr algn="ctr" eaLnBrk="0" hangingPunct="0"/>
            <a:r>
              <a:rPr lang="en-US" sz="1600" dirty="0"/>
              <a:t>c</a:t>
            </a:r>
            <a:r>
              <a:rPr lang="en-US" sz="1600" dirty="0" smtClean="0"/>
              <a:t>oordinate system </a:t>
            </a:r>
          </a:p>
          <a:p>
            <a:pPr algn="ctr" eaLnBrk="0" hangingPunct="0"/>
            <a:r>
              <a:rPr lang="en-US" sz="1600" dirty="0" smtClean="0"/>
              <a:t>correct?</a:t>
            </a:r>
            <a:endParaRPr lang="en-US" sz="1600" dirty="0"/>
          </a:p>
        </p:txBody>
      </p:sp>
      <p:cxnSp>
        <p:nvCxnSpPr>
          <p:cNvPr id="25" name="Elbow Connector 24"/>
          <p:cNvCxnSpPr>
            <a:stCxn id="24" idx="1"/>
            <a:endCxn id="8" idx="3"/>
          </p:cNvCxnSpPr>
          <p:nvPr/>
        </p:nvCxnSpPr>
        <p:spPr bwMode="auto">
          <a:xfrm rot="10800000">
            <a:off x="3664416" y="4117553"/>
            <a:ext cx="1587427" cy="5155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26" name="TextBox 25"/>
          <p:cNvSpPr txBox="1"/>
          <p:nvPr/>
        </p:nvSpPr>
        <p:spPr>
          <a:xfrm>
            <a:off x="4904655" y="3814670"/>
            <a:ext cx="561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</a:t>
            </a:r>
            <a:endParaRPr lang="en-US" sz="1600" dirty="0"/>
          </a:p>
        </p:txBody>
      </p:sp>
      <p:cxnSp>
        <p:nvCxnSpPr>
          <p:cNvPr id="27" name="Elbow Connector 26"/>
          <p:cNvCxnSpPr>
            <a:stCxn id="24" idx="3"/>
            <a:endCxn id="18" idx="0"/>
          </p:cNvCxnSpPr>
          <p:nvPr/>
        </p:nvCxnSpPr>
        <p:spPr bwMode="auto">
          <a:xfrm>
            <a:off x="7644564" y="4122707"/>
            <a:ext cx="389160" cy="1079917"/>
          </a:xfrm>
          <a:prstGeom prst="bentConnector2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7558619" y="3778998"/>
            <a:ext cx="561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Yes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76647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Projecting Data</a:t>
            </a:r>
            <a:endParaRPr lang="en-US" dirty="0"/>
          </a:p>
        </p:txBody>
      </p:sp>
      <p:sp>
        <p:nvSpPr>
          <p:cNvPr id="3" name="Diamond 2"/>
          <p:cNvSpPr/>
          <p:nvPr/>
        </p:nvSpPr>
        <p:spPr bwMode="auto">
          <a:xfrm>
            <a:off x="3608086" y="2238242"/>
            <a:ext cx="2654098" cy="1524000"/>
          </a:xfrm>
          <a:prstGeom prst="diamond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US" sz="1600" dirty="0" smtClean="0"/>
              <a:t>Is the data in the desired SRS?</a:t>
            </a:r>
            <a:endParaRPr lang="en-US" sz="1600" dirty="0"/>
          </a:p>
        </p:txBody>
      </p:sp>
      <p:cxnSp>
        <p:nvCxnSpPr>
          <p:cNvPr id="4" name="Elbow Connector 3"/>
          <p:cNvCxnSpPr>
            <a:stCxn id="3" idx="1"/>
            <a:endCxn id="5" idx="0"/>
          </p:cNvCxnSpPr>
          <p:nvPr/>
        </p:nvCxnSpPr>
        <p:spPr bwMode="auto">
          <a:xfrm rot="10800000" flipV="1">
            <a:off x="2768408" y="3000241"/>
            <a:ext cx="839678" cy="928851"/>
          </a:xfrm>
          <a:prstGeom prst="bentConnector2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5" name="Rectangle 4"/>
          <p:cNvSpPr/>
          <p:nvPr/>
        </p:nvSpPr>
        <p:spPr bwMode="auto">
          <a:xfrm>
            <a:off x="1854008" y="3929093"/>
            <a:ext cx="1828800" cy="931630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Project to desired SRS to</a:t>
            </a:r>
            <a:r>
              <a:rPr kumimoji="0" lang="en-US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 “Working” folder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180143" y="3962400"/>
            <a:ext cx="1845478" cy="865015"/>
          </a:xfrm>
          <a:prstGeom prst="rect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600" dirty="0" smtClean="0"/>
              <a:t>Copy the data to “Working” folder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0" name="Elbow Connector 9"/>
          <p:cNvCxnSpPr>
            <a:stCxn id="9" idx="2"/>
            <a:endCxn id="15" idx="6"/>
          </p:cNvCxnSpPr>
          <p:nvPr/>
        </p:nvCxnSpPr>
        <p:spPr bwMode="auto">
          <a:xfrm rot="5400000">
            <a:off x="5711851" y="4603806"/>
            <a:ext cx="1167423" cy="1614640"/>
          </a:xfrm>
          <a:prstGeom prst="bentConnector2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2" name="Elbow Connector 11"/>
          <p:cNvCxnSpPr>
            <a:stCxn id="3" idx="3"/>
            <a:endCxn id="9" idx="0"/>
          </p:cNvCxnSpPr>
          <p:nvPr/>
        </p:nvCxnSpPr>
        <p:spPr bwMode="auto">
          <a:xfrm>
            <a:off x="6262184" y="3000242"/>
            <a:ext cx="840698" cy="962158"/>
          </a:xfrm>
          <a:prstGeom prst="bentConnector2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3" name="Elbow Connector 12"/>
          <p:cNvCxnSpPr>
            <a:stCxn id="16" idx="4"/>
            <a:endCxn id="3" idx="0"/>
          </p:cNvCxnSpPr>
          <p:nvPr/>
        </p:nvCxnSpPr>
        <p:spPr bwMode="auto">
          <a:xfrm rot="16200000" flipH="1">
            <a:off x="4633111" y="1936218"/>
            <a:ext cx="585654" cy="18393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6116324" y="2633064"/>
            <a:ext cx="561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Yes</a:t>
            </a:r>
            <a:endParaRPr lang="en-US" sz="1600" dirty="0"/>
          </a:p>
        </p:txBody>
      </p:sp>
      <p:sp>
        <p:nvSpPr>
          <p:cNvPr id="15" name="Oval 14"/>
          <p:cNvSpPr/>
          <p:nvPr/>
        </p:nvSpPr>
        <p:spPr bwMode="auto">
          <a:xfrm>
            <a:off x="4208123" y="5804338"/>
            <a:ext cx="1280119" cy="381000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US" sz="1600" dirty="0" smtClean="0"/>
              <a:t>Stop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4345242" y="1219200"/>
            <a:ext cx="1143000" cy="433388"/>
          </a:xfrm>
          <a:prstGeom prst="ellipse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US" sz="1600" dirty="0"/>
              <a:t>Start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251230" y="2655338"/>
            <a:ext cx="5610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No</a:t>
            </a:r>
            <a:endParaRPr lang="en-US" sz="1600" dirty="0"/>
          </a:p>
        </p:txBody>
      </p:sp>
      <p:cxnSp>
        <p:nvCxnSpPr>
          <p:cNvPr id="36" name="Elbow Connector 35"/>
          <p:cNvCxnSpPr>
            <a:stCxn id="5" idx="2"/>
            <a:endCxn id="15" idx="2"/>
          </p:cNvCxnSpPr>
          <p:nvPr/>
        </p:nvCxnSpPr>
        <p:spPr bwMode="auto">
          <a:xfrm rot="16200000" flipH="1">
            <a:off x="2921208" y="4707922"/>
            <a:ext cx="1134115" cy="1439715"/>
          </a:xfrm>
          <a:prstGeom prst="bentConnector2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</p:spTree>
    <p:extLst>
      <p:ext uri="{BB962C8B-B14F-4D97-AF65-F5344CB8AC3E}">
        <p14:creationId xmlns:p14="http://schemas.microsoft.com/office/powerpoint/2010/main" val="2419946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 Builder Flow Symbols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 bwMode="auto">
          <a:xfrm>
            <a:off x="330758" y="4587463"/>
            <a:ext cx="1447800" cy="910936"/>
          </a:xfrm>
          <a:prstGeom prst="ellipse">
            <a:avLst/>
          </a:prstGeom>
          <a:solidFill>
            <a:srgbClr val="3366CC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2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</a:rPr>
              <a:t>Data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884903" y="2490371"/>
            <a:ext cx="17844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- Decision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1905000" y="3568545"/>
            <a:ext cx="72619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- Process (something that changes the data)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984989" y="4698292"/>
            <a:ext cx="392447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- Spatial or tabular data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984989" y="5796219"/>
            <a:ext cx="31902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- Shows the “Flow”</a:t>
            </a:r>
            <a:endParaRPr lang="en-US" sz="2800" dirty="0"/>
          </a:p>
        </p:txBody>
      </p:sp>
      <p:sp>
        <p:nvSpPr>
          <p:cNvPr id="10" name="Diamond 9"/>
          <p:cNvSpPr/>
          <p:nvPr/>
        </p:nvSpPr>
        <p:spPr bwMode="auto">
          <a:xfrm>
            <a:off x="397177" y="2392493"/>
            <a:ext cx="1314962" cy="786727"/>
          </a:xfrm>
          <a:prstGeom prst="diamond">
            <a:avLst/>
          </a:prstGeom>
          <a:solidFill>
            <a:schemeClr val="bg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eaLnBrk="0" hangingPunct="0"/>
            <a:r>
              <a:rPr lang="en-US" dirty="0" smtClean="0"/>
              <a:t>?</a:t>
            </a:r>
            <a:endParaRPr lang="en-US" dirty="0"/>
          </a:p>
        </p:txBody>
      </p:sp>
      <p:cxnSp>
        <p:nvCxnSpPr>
          <p:cNvPr id="11" name="Elbow Connector 10"/>
          <p:cNvCxnSpPr/>
          <p:nvPr/>
        </p:nvCxnSpPr>
        <p:spPr bwMode="auto">
          <a:xfrm>
            <a:off x="439940" y="6096000"/>
            <a:ext cx="1407282" cy="12700"/>
          </a:xfrm>
          <a:prstGeom prst="bentConnector3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5" name="Rounded Rectangle 4"/>
          <p:cNvSpPr/>
          <p:nvPr/>
        </p:nvSpPr>
        <p:spPr bwMode="auto">
          <a:xfrm>
            <a:off x="330758" y="3463177"/>
            <a:ext cx="1447800" cy="733956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Process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7383" y="1490990"/>
            <a:ext cx="75263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There is no “start” and “end” is really “pause”</a:t>
            </a:r>
            <a:endParaRPr lang="en-US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73045" y="6475815"/>
            <a:ext cx="79005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The colors default to black and white and can be changed by the user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008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ArcMap Model Builder Symbols</a:t>
            </a:r>
            <a:endParaRPr lang="en-US" dirty="0"/>
          </a:p>
        </p:txBody>
      </p:sp>
      <p:cxnSp>
        <p:nvCxnSpPr>
          <p:cNvPr id="3" name="Straight Connector 2"/>
          <p:cNvCxnSpPr>
            <a:stCxn id="170" idx="0"/>
            <a:endCxn id="171" idx="2"/>
          </p:cNvCxnSpPr>
          <p:nvPr/>
        </p:nvCxnSpPr>
        <p:spPr bwMode="auto">
          <a:xfrm flipV="1">
            <a:off x="8158867" y="4710587"/>
            <a:ext cx="0" cy="83231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4" name="Straight Connector 3"/>
          <p:cNvCxnSpPr>
            <a:stCxn id="171" idx="0"/>
            <a:endCxn id="173" idx="4"/>
          </p:cNvCxnSpPr>
          <p:nvPr/>
        </p:nvCxnSpPr>
        <p:spPr bwMode="auto">
          <a:xfrm flipH="1" flipV="1">
            <a:off x="8152941" y="2778076"/>
            <a:ext cx="5926" cy="119855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6" name="Straight Connector 5"/>
          <p:cNvCxnSpPr>
            <a:stCxn id="46" idx="0"/>
            <a:endCxn id="138" idx="4"/>
          </p:cNvCxnSpPr>
          <p:nvPr/>
        </p:nvCxnSpPr>
        <p:spPr bwMode="auto">
          <a:xfrm flipH="1" flipV="1">
            <a:off x="6261241" y="5042420"/>
            <a:ext cx="23687" cy="57464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7" name="Straight Connector 6"/>
          <p:cNvCxnSpPr>
            <a:stCxn id="47" idx="6"/>
            <a:endCxn id="46" idx="1"/>
          </p:cNvCxnSpPr>
          <p:nvPr/>
        </p:nvCxnSpPr>
        <p:spPr bwMode="auto">
          <a:xfrm flipV="1">
            <a:off x="4948815" y="5984040"/>
            <a:ext cx="612213" cy="1433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8" name="Straight Connector 7"/>
          <p:cNvCxnSpPr>
            <a:stCxn id="52" idx="6"/>
            <a:endCxn id="56" idx="1"/>
          </p:cNvCxnSpPr>
          <p:nvPr/>
        </p:nvCxnSpPr>
        <p:spPr bwMode="auto">
          <a:xfrm>
            <a:off x="1479075" y="3028835"/>
            <a:ext cx="429500" cy="2133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9" name="Straight Connector 8"/>
          <p:cNvCxnSpPr>
            <a:stCxn id="51" idx="6"/>
            <a:endCxn id="54" idx="1"/>
          </p:cNvCxnSpPr>
          <p:nvPr/>
        </p:nvCxnSpPr>
        <p:spPr bwMode="auto">
          <a:xfrm>
            <a:off x="1599681" y="4355985"/>
            <a:ext cx="380512" cy="1267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0" name="Straight Connector 9"/>
          <p:cNvCxnSpPr>
            <a:stCxn id="39" idx="3"/>
            <a:endCxn id="47" idx="2"/>
          </p:cNvCxnSpPr>
          <p:nvPr/>
        </p:nvCxnSpPr>
        <p:spPr bwMode="auto">
          <a:xfrm>
            <a:off x="3219542" y="5986083"/>
            <a:ext cx="467065" cy="1229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1" name="Straight Connector 10"/>
          <p:cNvCxnSpPr>
            <a:stCxn id="48" idx="6"/>
            <a:endCxn id="141" idx="1"/>
          </p:cNvCxnSpPr>
          <p:nvPr/>
        </p:nvCxnSpPr>
        <p:spPr bwMode="auto">
          <a:xfrm>
            <a:off x="4881202" y="3049732"/>
            <a:ext cx="584576" cy="256736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2" name="Straight Connector 11"/>
          <p:cNvCxnSpPr>
            <a:stCxn id="57" idx="3"/>
            <a:endCxn id="49" idx="2"/>
          </p:cNvCxnSpPr>
          <p:nvPr/>
        </p:nvCxnSpPr>
        <p:spPr bwMode="auto">
          <a:xfrm>
            <a:off x="3103714" y="1924657"/>
            <a:ext cx="434679" cy="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3" name="Straight Connector 12"/>
          <p:cNvCxnSpPr>
            <a:stCxn id="56" idx="3"/>
            <a:endCxn id="48" idx="2"/>
          </p:cNvCxnSpPr>
          <p:nvPr/>
        </p:nvCxnSpPr>
        <p:spPr bwMode="auto">
          <a:xfrm flipV="1">
            <a:off x="3126347" y="3049732"/>
            <a:ext cx="458801" cy="44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14" name="Straight Connector 13"/>
          <p:cNvCxnSpPr>
            <a:stCxn id="54" idx="3"/>
            <a:endCxn id="59" idx="2"/>
          </p:cNvCxnSpPr>
          <p:nvPr/>
        </p:nvCxnSpPr>
        <p:spPr bwMode="auto">
          <a:xfrm flipV="1">
            <a:off x="3197965" y="4362324"/>
            <a:ext cx="387183" cy="634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22" name="Straight Connector 21"/>
          <p:cNvCxnSpPr>
            <a:stCxn id="53" idx="6"/>
            <a:endCxn id="57" idx="1"/>
          </p:cNvCxnSpPr>
          <p:nvPr/>
        </p:nvCxnSpPr>
        <p:spPr bwMode="auto">
          <a:xfrm flipV="1">
            <a:off x="1479075" y="1924657"/>
            <a:ext cx="406867" cy="2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24" name="Straight Connector 23"/>
          <p:cNvCxnSpPr>
            <a:stCxn id="55" idx="6"/>
            <a:endCxn id="39" idx="1"/>
          </p:cNvCxnSpPr>
          <p:nvPr/>
        </p:nvCxnSpPr>
        <p:spPr bwMode="auto">
          <a:xfrm flipV="1">
            <a:off x="1594903" y="5986083"/>
            <a:ext cx="406867" cy="1229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33" name="Straight Connector 32"/>
          <p:cNvCxnSpPr>
            <a:stCxn id="138" idx="0"/>
            <a:endCxn id="141" idx="2"/>
          </p:cNvCxnSpPr>
          <p:nvPr/>
        </p:nvCxnSpPr>
        <p:spPr bwMode="auto">
          <a:xfrm flipV="1">
            <a:off x="6261241" y="3673446"/>
            <a:ext cx="23687" cy="45803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39" name="Rounded Rectangle 38"/>
          <p:cNvSpPr/>
          <p:nvPr/>
        </p:nvSpPr>
        <p:spPr bwMode="auto">
          <a:xfrm>
            <a:off x="2001770" y="5619105"/>
            <a:ext cx="1217772" cy="733956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 err="1"/>
              <a:t>Reclass</a:t>
            </a:r>
            <a:endParaRPr kumimoji="0" lang="en-US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46" name="Rounded Rectangle 45"/>
          <p:cNvSpPr/>
          <p:nvPr/>
        </p:nvSpPr>
        <p:spPr bwMode="auto">
          <a:xfrm>
            <a:off x="5561028" y="5617062"/>
            <a:ext cx="1447800" cy="733956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Convert to</a:t>
            </a:r>
          </a:p>
          <a:p>
            <a:pPr algn="ctr"/>
            <a:r>
              <a:rPr lang="en-US" dirty="0"/>
              <a:t>Vector</a:t>
            </a:r>
          </a:p>
        </p:txBody>
      </p:sp>
      <p:sp>
        <p:nvSpPr>
          <p:cNvPr id="47" name="Oval 46"/>
          <p:cNvSpPr/>
          <p:nvPr/>
        </p:nvSpPr>
        <p:spPr bwMode="auto">
          <a:xfrm>
            <a:off x="3686607" y="5542905"/>
            <a:ext cx="1262208" cy="91093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High</a:t>
            </a:r>
            <a:endParaRPr lang="en-US" dirty="0"/>
          </a:p>
          <a:p>
            <a:pPr algn="ctr"/>
            <a:r>
              <a:rPr lang="en-US" dirty="0" smtClean="0"/>
              <a:t>Slope</a:t>
            </a:r>
            <a:endParaRPr lang="en-US" dirty="0"/>
          </a:p>
        </p:txBody>
      </p:sp>
      <p:sp>
        <p:nvSpPr>
          <p:cNvPr id="48" name="Oval 47"/>
          <p:cNvSpPr/>
          <p:nvPr/>
        </p:nvSpPr>
        <p:spPr bwMode="auto">
          <a:xfrm>
            <a:off x="3585148" y="2594264"/>
            <a:ext cx="1296054" cy="91093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Trails</a:t>
            </a:r>
          </a:p>
          <a:p>
            <a:pPr algn="ctr"/>
            <a:r>
              <a:rPr lang="en-US" dirty="0" smtClean="0"/>
              <a:t>Buffer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 bwMode="auto">
          <a:xfrm>
            <a:off x="3538393" y="1469191"/>
            <a:ext cx="1452084" cy="91093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Rivers</a:t>
            </a:r>
          </a:p>
          <a:p>
            <a:pPr algn="ctr"/>
            <a:r>
              <a:rPr lang="en-US" dirty="0" smtClean="0"/>
              <a:t>Buffer</a:t>
            </a:r>
            <a:endParaRPr lang="en-US" dirty="0"/>
          </a:p>
        </p:txBody>
      </p:sp>
      <p:sp>
        <p:nvSpPr>
          <p:cNvPr id="51" name="Oval 50"/>
          <p:cNvSpPr/>
          <p:nvPr/>
        </p:nvSpPr>
        <p:spPr bwMode="auto">
          <a:xfrm>
            <a:off x="188604" y="3900517"/>
            <a:ext cx="1411077" cy="91093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Power lines</a:t>
            </a:r>
            <a:endParaRPr kumimoji="0" lang="en-US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52" name="Oval 51"/>
          <p:cNvSpPr/>
          <p:nvPr/>
        </p:nvSpPr>
        <p:spPr bwMode="auto">
          <a:xfrm>
            <a:off x="150166" y="2612474"/>
            <a:ext cx="1328909" cy="83272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Trails</a:t>
            </a:r>
            <a:endParaRPr kumimoji="0" lang="en-US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53" name="Oval 52"/>
          <p:cNvSpPr/>
          <p:nvPr/>
        </p:nvSpPr>
        <p:spPr bwMode="auto">
          <a:xfrm>
            <a:off x="145576" y="1469191"/>
            <a:ext cx="1333499" cy="91093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Rivers</a:t>
            </a:r>
            <a:endParaRPr kumimoji="0" lang="en-US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54" name="Rounded Rectangle 53"/>
          <p:cNvSpPr/>
          <p:nvPr/>
        </p:nvSpPr>
        <p:spPr bwMode="auto">
          <a:xfrm>
            <a:off x="1980193" y="4001686"/>
            <a:ext cx="1217772" cy="733956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Buffer</a:t>
            </a:r>
            <a:endParaRPr kumimoji="0" lang="en-US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55" name="Oval 54"/>
          <p:cNvSpPr/>
          <p:nvPr/>
        </p:nvSpPr>
        <p:spPr bwMode="auto">
          <a:xfrm>
            <a:off x="290981" y="5542905"/>
            <a:ext cx="1303922" cy="91093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Slope</a:t>
            </a:r>
            <a:endParaRPr kumimoji="0" lang="en-US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56" name="Rounded Rectangle 55"/>
          <p:cNvSpPr/>
          <p:nvPr/>
        </p:nvSpPr>
        <p:spPr bwMode="auto">
          <a:xfrm>
            <a:off x="1908575" y="2683195"/>
            <a:ext cx="1217772" cy="733956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Buffer</a:t>
            </a:r>
            <a:endParaRPr kumimoji="0" lang="en-US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57" name="Rounded Rectangle 56"/>
          <p:cNvSpPr/>
          <p:nvPr/>
        </p:nvSpPr>
        <p:spPr bwMode="auto">
          <a:xfrm>
            <a:off x="1885942" y="1557679"/>
            <a:ext cx="1217772" cy="733956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Buffer</a:t>
            </a:r>
            <a:endParaRPr kumimoji="0" lang="en-US" i="0" u="none" strike="noStrike" cap="none" normalizeH="0" baseline="0" dirty="0" smtClean="0">
              <a:ln>
                <a:noFill/>
              </a:ln>
              <a:effectLst/>
            </a:endParaRPr>
          </a:p>
        </p:txBody>
      </p:sp>
      <p:sp>
        <p:nvSpPr>
          <p:cNvPr id="59" name="Oval 58"/>
          <p:cNvSpPr/>
          <p:nvPr/>
        </p:nvSpPr>
        <p:spPr bwMode="auto">
          <a:xfrm>
            <a:off x="3585148" y="3768775"/>
            <a:ext cx="1445292" cy="118709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Power Line Buffer</a:t>
            </a:r>
            <a:endParaRPr lang="en-US" dirty="0"/>
          </a:p>
        </p:txBody>
      </p:sp>
      <p:cxnSp>
        <p:nvCxnSpPr>
          <p:cNvPr id="62" name="Straight Connector 61"/>
          <p:cNvCxnSpPr>
            <a:stCxn id="59" idx="7"/>
          </p:cNvCxnSpPr>
          <p:nvPr/>
        </p:nvCxnSpPr>
        <p:spPr bwMode="auto">
          <a:xfrm flipV="1">
            <a:off x="4818782" y="3664066"/>
            <a:ext cx="646996" cy="278555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cxnSp>
        <p:nvCxnSpPr>
          <p:cNvPr id="65" name="Straight Connector 64"/>
          <p:cNvCxnSpPr>
            <a:stCxn id="49" idx="5"/>
          </p:cNvCxnSpPr>
          <p:nvPr/>
        </p:nvCxnSpPr>
        <p:spPr bwMode="auto">
          <a:xfrm>
            <a:off x="4777824" y="2246724"/>
            <a:ext cx="687954" cy="69276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138" name="Oval 137"/>
          <p:cNvSpPr/>
          <p:nvPr/>
        </p:nvSpPr>
        <p:spPr bwMode="auto">
          <a:xfrm>
            <a:off x="5630137" y="4131484"/>
            <a:ext cx="1262208" cy="910936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High</a:t>
            </a:r>
            <a:endParaRPr lang="en-US" dirty="0"/>
          </a:p>
          <a:p>
            <a:pPr algn="ctr"/>
            <a:r>
              <a:rPr lang="en-US" dirty="0" smtClean="0"/>
              <a:t>Slope</a:t>
            </a:r>
            <a:endParaRPr lang="en-US" dirty="0"/>
          </a:p>
        </p:txBody>
      </p:sp>
      <p:sp>
        <p:nvSpPr>
          <p:cNvPr id="141" name="Rounded Rectangle 140"/>
          <p:cNvSpPr/>
          <p:nvPr/>
        </p:nvSpPr>
        <p:spPr bwMode="auto">
          <a:xfrm>
            <a:off x="5465778" y="2939490"/>
            <a:ext cx="1638300" cy="733956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Union</a:t>
            </a:r>
          </a:p>
        </p:txBody>
      </p:sp>
      <p:cxnSp>
        <p:nvCxnSpPr>
          <p:cNvPr id="149" name="Elbow Connector 148"/>
          <p:cNvCxnSpPr>
            <a:stCxn id="141" idx="0"/>
            <a:endCxn id="173" idx="2"/>
          </p:cNvCxnSpPr>
          <p:nvPr/>
        </p:nvCxnSpPr>
        <p:spPr bwMode="auto">
          <a:xfrm rot="5400000" flipH="1" flipV="1">
            <a:off x="6438037" y="2138527"/>
            <a:ext cx="647855" cy="954072"/>
          </a:xfrm>
          <a:prstGeom prst="bentConnector2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</p:cxnSp>
      <p:sp>
        <p:nvSpPr>
          <p:cNvPr id="170" name="Oval 169"/>
          <p:cNvSpPr/>
          <p:nvPr/>
        </p:nvSpPr>
        <p:spPr bwMode="auto">
          <a:xfrm>
            <a:off x="7239000" y="5542905"/>
            <a:ext cx="1839733" cy="1012481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600" dirty="0"/>
              <a:t>Total</a:t>
            </a:r>
          </a:p>
          <a:p>
            <a:pPr algn="ctr"/>
            <a:r>
              <a:rPr lang="en-US" sz="1600" dirty="0"/>
              <a:t>Harvestable</a:t>
            </a:r>
          </a:p>
          <a:p>
            <a:pPr algn="ctr"/>
            <a:r>
              <a:rPr lang="en-US" sz="1600" dirty="0"/>
              <a:t>Acres </a:t>
            </a:r>
          </a:p>
        </p:txBody>
      </p:sp>
      <p:sp>
        <p:nvSpPr>
          <p:cNvPr id="171" name="Rounded Rectangle 170"/>
          <p:cNvSpPr/>
          <p:nvPr/>
        </p:nvSpPr>
        <p:spPr bwMode="auto">
          <a:xfrm>
            <a:off x="7339717" y="3976631"/>
            <a:ext cx="1638300" cy="733956"/>
          </a:xfrm>
          <a:prstGeom prst="roundRect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Erase</a:t>
            </a:r>
          </a:p>
        </p:txBody>
      </p:sp>
      <p:sp>
        <p:nvSpPr>
          <p:cNvPr id="173" name="Oval 172"/>
          <p:cNvSpPr/>
          <p:nvPr/>
        </p:nvSpPr>
        <p:spPr bwMode="auto">
          <a:xfrm>
            <a:off x="7239000" y="1805194"/>
            <a:ext cx="1827882" cy="972882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stealth" w="lg" len="lg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1600" dirty="0"/>
              <a:t>Non</a:t>
            </a:r>
          </a:p>
          <a:p>
            <a:pPr algn="ctr"/>
            <a:r>
              <a:rPr lang="en-US" sz="1600" dirty="0"/>
              <a:t>Harvestable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40640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  <p:bldP spid="49" grpId="0" animBg="1"/>
      <p:bldP spid="51" grpId="0" animBg="1"/>
      <p:bldP spid="52" grpId="0" animBg="1"/>
      <p:bldP spid="53" grpId="0" animBg="1"/>
      <p:bldP spid="55" grpId="0" animBg="1"/>
      <p:bldP spid="59" grpId="0" animBg="1"/>
      <p:bldP spid="138" grpId="0" animBg="1"/>
      <p:bldP spid="170" grpId="0" animBg="1"/>
      <p:bldP spid="17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The Mighty and Dreaded Toolbox!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3048000" cy="4953000"/>
          </a:xfrm>
        </p:spPr>
        <p:txBody>
          <a:bodyPr/>
          <a:lstStyle/>
          <a:p>
            <a:pPr eaLnBrk="1" hangingPunct="1"/>
            <a:r>
              <a:rPr lang="en-US" dirty="0" smtClean="0"/>
              <a:t>Take some time and get to know it</a:t>
            </a: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3538" y="1219200"/>
            <a:ext cx="4876800" cy="5334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700627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219200" y="0"/>
            <a:ext cx="7772400" cy="1470025"/>
          </a:xfrm>
        </p:spPr>
        <p:txBody>
          <a:bodyPr/>
          <a:lstStyle/>
          <a:p>
            <a:pPr eaLnBrk="1" hangingPunct="1"/>
            <a:r>
              <a:rPr lang="en-US" smtClean="0"/>
              <a:t>Vector Analysis</a:t>
            </a:r>
          </a:p>
        </p:txBody>
      </p:sp>
      <p:sp>
        <p:nvSpPr>
          <p:cNvPr id="10243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pic>
        <p:nvPicPr>
          <p:cNvPr id="1024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0"/>
            <a:ext cx="3429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71613"/>
            <a:ext cx="5638800" cy="538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6" name="Oval 8"/>
          <p:cNvSpPr>
            <a:spLocks noChangeArrowheads="1"/>
          </p:cNvSpPr>
          <p:nvPr/>
        </p:nvSpPr>
        <p:spPr bwMode="auto">
          <a:xfrm>
            <a:off x="2667000" y="6324600"/>
            <a:ext cx="1371600" cy="5334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0247" name="Line 9"/>
          <p:cNvSpPr>
            <a:spLocks noChangeShapeType="1"/>
          </p:cNvSpPr>
          <p:nvPr/>
        </p:nvSpPr>
        <p:spPr bwMode="auto">
          <a:xfrm flipH="1">
            <a:off x="5029200" y="3505200"/>
            <a:ext cx="1600200" cy="457200"/>
          </a:xfrm>
          <a:prstGeom prst="line">
            <a:avLst/>
          </a:prstGeom>
          <a:noFill/>
          <a:ln w="63500">
            <a:solidFill>
              <a:srgbClr val="FF0000"/>
            </a:solidFill>
            <a:round/>
            <a:headEnd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0043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to know the location or the name of the tool</a:t>
            </a:r>
          </a:p>
          <a:p>
            <a:pPr lvl="1"/>
            <a:r>
              <a:rPr lang="en-US" dirty="0" smtClean="0"/>
              <a:t>Union in a single layer -&gt; “Dissolve”</a:t>
            </a:r>
          </a:p>
          <a:p>
            <a:r>
              <a:rPr lang="en-US" dirty="0" smtClean="0"/>
              <a:t>To find the names:</a:t>
            </a:r>
          </a:p>
          <a:p>
            <a:pPr lvl="1"/>
            <a:r>
              <a:rPr lang="en-US" dirty="0" smtClean="0"/>
              <a:t>Browse the tool box</a:t>
            </a:r>
          </a:p>
          <a:p>
            <a:pPr lvl="1"/>
            <a:r>
              <a:rPr lang="en-US" dirty="0" smtClean="0"/>
              <a:t>Search the web: “ArcMap Union”</a:t>
            </a:r>
          </a:p>
          <a:p>
            <a:r>
              <a:rPr lang="en-US" dirty="0" smtClean="0"/>
              <a:t>Once you find the tool you need:</a:t>
            </a:r>
          </a:p>
          <a:p>
            <a:pPr lvl="1"/>
            <a:r>
              <a:rPr lang="en-US" dirty="0" smtClean="0"/>
              <a:t>Write down it’s name and/or location in the toolbox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157972"/>
      </p:ext>
    </p:extLst>
  </p:cSld>
  <p:clrMapOvr>
    <a:masterClrMapping/>
  </p:clrMapOvr>
</p:sld>
</file>

<file path=ppt/theme/theme1.xml><?xml version="1.0" encoding="utf-8"?>
<a:theme xmlns:a="http://schemas.openxmlformats.org/drawingml/2006/main" name="Glass design template">
  <a:themeElements>
    <a:clrScheme name="Glass design 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lass design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solidFill>
          <a:schemeClr val="accent1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stealth" w="lg" len="lg"/>
        </a:ln>
        <a:effectLst/>
      </a:spPr>
      <a:bodyPr/>
      <a:lstStyle/>
    </a:lnDef>
  </a:objectDefaults>
  <a:extraClrSchemeLst>
    <a:extraClrScheme>
      <a:clrScheme name="Glas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design template</Template>
  <TotalTime>0</TotalTime>
  <Words>482</Words>
  <Application>Microsoft Office PowerPoint</Application>
  <PresentationFormat>On-screen Show (4:3)</PresentationFormat>
  <Paragraphs>120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Glass design template</vt:lpstr>
      <vt:lpstr>PowerPoint Presentation</vt:lpstr>
      <vt:lpstr>“Standard” (IBM) Flow Charts</vt:lpstr>
      <vt:lpstr>Flow Chart to Check SRS</vt:lpstr>
      <vt:lpstr>Projecting Data</vt:lpstr>
      <vt:lpstr>Model Builder Flow Symbols</vt:lpstr>
      <vt:lpstr>ArcMap Model Builder Symbols</vt:lpstr>
      <vt:lpstr>The Mighty and Dreaded Toolbox!</vt:lpstr>
      <vt:lpstr>Vector Analysis</vt:lpstr>
      <vt:lpstr>Finding Tools</vt:lpstr>
      <vt:lpstr>Generalization</vt:lpstr>
      <vt:lpstr>Generalization (100 meters)</vt:lpstr>
      <vt:lpstr>Generalization (1000 meters)</vt:lpstr>
      <vt:lpstr>Vector Processing</vt:lpstr>
      <vt:lpstr>Problem 1</vt:lpstr>
      <vt:lpstr>Problem 2</vt:lpstr>
      <vt:lpstr>Problem 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2012-03-05T20:46:39Z</dcterms:created>
  <dcterms:modified xsi:type="dcterms:W3CDTF">2013-10-22T18:45:34Z</dcterms:modified>
</cp:coreProperties>
</file>