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9" r:id="rId1"/>
  </p:sldMasterIdLst>
  <p:notesMasterIdLst>
    <p:notesMasterId r:id="rId8"/>
  </p:notesMasterIdLst>
  <p:handoutMasterIdLst>
    <p:handoutMasterId r:id="rId9"/>
  </p:handoutMasterIdLst>
  <p:sldIdLst>
    <p:sldId id="305" r:id="rId2"/>
    <p:sldId id="309" r:id="rId3"/>
    <p:sldId id="311" r:id="rId4"/>
    <p:sldId id="310" r:id="rId5"/>
    <p:sldId id="312" r:id="rId6"/>
    <p:sldId id="308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9F9F9"/>
    <a:srgbClr val="F2F2F2"/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27" autoAdjust="0"/>
    <p:restoredTop sz="97815" autoAdjust="0"/>
  </p:normalViewPr>
  <p:slideViewPr>
    <p:cSldViewPr>
      <p:cViewPr varScale="1">
        <p:scale>
          <a:sx n="98" d="100"/>
          <a:sy n="98" d="100"/>
        </p:scale>
        <p:origin x="-106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8DB4DBA6-C2D5-462E-9389-7181E4FC4065}" type="datetimeFigureOut">
              <a:rPr lang="en-US"/>
              <a:pPr>
                <a:defRPr/>
              </a:pPr>
              <a:t>8/23/2015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6C0DE086-68FC-48F8-8BF5-A33DDCD2C6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48564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 smtClean="0"/>
            </a:lvl1pPr>
          </a:lstStyle>
          <a:p>
            <a:pPr>
              <a:defRPr/>
            </a:pPr>
            <a:fld id="{B8FA37B8-B560-4883-8DF8-BF38E2EC9A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2980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3BC9767-155F-4624-BFCF-EB7F7769A11F}" type="slidenum">
              <a:rPr lang="en-US"/>
              <a:pPr>
                <a:spcBef>
                  <a:spcPct val="0"/>
                </a:spcBef>
              </a:pPr>
              <a:t>1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4588" y="685800"/>
            <a:ext cx="4572000" cy="3429000"/>
          </a:xfrm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88165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4638" y="550863"/>
            <a:ext cx="8237537" cy="11430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6375" y="2754313"/>
            <a:ext cx="5697538" cy="608012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92100" y="6196013"/>
            <a:ext cx="1905000" cy="4587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746375" y="6196013"/>
            <a:ext cx="3981450" cy="4587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246938" y="6196013"/>
            <a:ext cx="1676400" cy="458787"/>
          </a:xfrm>
        </p:spPr>
        <p:txBody>
          <a:bodyPr/>
          <a:lstStyle>
            <a:lvl1pPr>
              <a:defRPr sz="1400" smtClean="0"/>
            </a:lvl1pPr>
          </a:lstStyle>
          <a:p>
            <a:pPr>
              <a:defRPr/>
            </a:pPr>
            <a:fld id="{62BD7AEE-3B1C-412B-ABA5-7FA27A9960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044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blipFill dpi="0" rotWithShape="0">
          <a:blip r:embed="rId2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4D6F469-861B-4A41-8F2E-4ED673EBAD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83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bg>
      <p:bgPr>
        <a:blipFill dpi="0" rotWithShape="0">
          <a:blip r:embed="rId2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7513" y="138113"/>
            <a:ext cx="2195512" cy="59213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7800" y="138113"/>
            <a:ext cx="6437313" cy="59213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54FA088-9456-4A68-86A8-1D0B35C366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9979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Title, Text and Media Clip">
    <p:bg>
      <p:bgPr>
        <a:blipFill dpi="0" rotWithShape="0">
          <a:blip r:embed="rId2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375" y="138113"/>
            <a:ext cx="7343775" cy="8461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77800" y="1652588"/>
            <a:ext cx="4316413" cy="44069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Media Placeholder 3"/>
          <p:cNvSpPr>
            <a:spLocks noGrp="1"/>
          </p:cNvSpPr>
          <p:nvPr>
            <p:ph type="media" sz="half" idx="2"/>
          </p:nvPr>
        </p:nvSpPr>
        <p:spPr>
          <a:xfrm>
            <a:off x="4646613" y="1652588"/>
            <a:ext cx="4316412" cy="44069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9086032-3D38-417E-9C5A-9BB78F2DE9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952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0">
          <a:blip r:embed="rId2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5F1783D-53B6-4A38-B43C-1D9DE12204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394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2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1805E89-EC99-4FD0-9666-CA1C4E1A3B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32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blipFill dpi="0" rotWithShape="0">
          <a:blip r:embed="rId2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7800" y="1652588"/>
            <a:ext cx="4316413" cy="4406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652588"/>
            <a:ext cx="4316412" cy="4406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8263F8B-86A6-43B7-B49C-AB9CE57492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174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blipFill dpi="0" rotWithShape="0">
          <a:blip r:embed="rId2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2DDFF9D-B2ED-4705-A379-172E72E083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908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blipFill dpi="0" rotWithShape="0">
          <a:blip r:embed="rId2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168BB2F-2683-4244-959E-1DBDE854EC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235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blipFill dpi="0" rotWithShape="0">
          <a:blip r:embed="rId2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228094B-C154-4C82-8224-70E86E19FF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503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blipFill dpi="0" rotWithShape="0">
          <a:blip r:embed="rId2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18A89D-D166-4B36-9408-54A392C419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7571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blipFill dpi="0" rotWithShape="0">
          <a:blip r:embed="rId2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E160E99-B882-48E4-BAC2-2102F2A122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219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06375" y="138113"/>
            <a:ext cx="7343775" cy="846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8" rIns="91436" bIns="4571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7800" y="1652588"/>
            <a:ext cx="8785225" cy="440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3988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3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57538" y="6248400"/>
            <a:ext cx="28940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300" b="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70725" y="62214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6" tIns="45718" rIns="91436" bIns="4571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 b="0" smtClean="0"/>
            </a:lvl1pPr>
          </a:lstStyle>
          <a:p>
            <a:pPr>
              <a:defRPr/>
            </a:pPr>
            <a:fld id="{DA9B2C40-8131-4C7D-87B0-40EFD56843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43" r:id="rId1"/>
    <p:sldLayoutId id="2147484244" r:id="rId2"/>
    <p:sldLayoutId id="2147484245" r:id="rId3"/>
    <p:sldLayoutId id="2147484246" r:id="rId4"/>
    <p:sldLayoutId id="2147484247" r:id="rId5"/>
    <p:sldLayoutId id="2147484248" r:id="rId6"/>
    <p:sldLayoutId id="2147484249" r:id="rId7"/>
    <p:sldLayoutId id="2147484250" r:id="rId8"/>
    <p:sldLayoutId id="2147484251" r:id="rId9"/>
    <p:sldLayoutId id="2147484252" r:id="rId10"/>
    <p:sldLayoutId id="2147484253" r:id="rId11"/>
    <p:sldLayoutId id="2147484254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5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2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gis_layer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838" y="228600"/>
            <a:ext cx="1284287" cy="1343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7" name="Text Box 6"/>
          <p:cNvSpPr txBox="1">
            <a:spLocks noChangeArrowheads="1"/>
          </p:cNvSpPr>
          <p:nvPr/>
        </p:nvSpPr>
        <p:spPr bwMode="auto">
          <a:xfrm>
            <a:off x="304800" y="3581400"/>
            <a:ext cx="4953000" cy="954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6" tIns="45718" rIns="91436" bIns="45718">
            <a:spAutoFit/>
          </a:bodyPr>
          <a:lstStyle>
            <a:lvl1pPr>
              <a:spcBef>
                <a:spcPct val="20000"/>
              </a:spcBef>
              <a:buChar char="•"/>
              <a:defRPr sz="29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5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 smtClean="0">
                <a:latin typeface="Times New Roman" panose="02020603050405020304" pitchFamily="18" charset="0"/>
              </a:rPr>
              <a:t>What you really need to do to be successful with GIS Data!</a:t>
            </a:r>
            <a:endParaRPr lang="en-US" sz="2800" dirty="0">
              <a:latin typeface="Times New Roman" panose="02020603050405020304" pitchFamily="18" charset="0"/>
            </a:endParaRPr>
          </a:p>
        </p:txBody>
      </p:sp>
      <p:sp>
        <p:nvSpPr>
          <p:cNvPr id="16389" name="WordArt 3"/>
          <p:cNvSpPr>
            <a:spLocks noChangeArrowheads="1" noChangeShapeType="1" noTextEdit="1"/>
          </p:cNvSpPr>
          <p:nvPr/>
        </p:nvSpPr>
        <p:spPr bwMode="auto">
          <a:xfrm>
            <a:off x="2103438" y="415925"/>
            <a:ext cx="6430962" cy="1155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kern="1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248FA4"/>
                    </a:gs>
                    <a:gs pos="100000">
                      <a:srgbClr val="B9C4C7"/>
                    </a:gs>
                  </a:gsLst>
                  <a:lin ang="5400000" scaled="1"/>
                </a:gra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EMP 580</a:t>
            </a:r>
            <a:endParaRPr lang="en-US" sz="40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248FA4"/>
                  </a:gs>
                  <a:gs pos="100000">
                    <a:srgbClr val="B9C4C7"/>
                  </a:gs>
                </a:gsLst>
                <a:lin ang="5400000" scaled="1"/>
              </a:gradFill>
              <a:effectLst>
                <a:outerShdw dist="38100" dir="2700000" algn="tl" rotWithShape="0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5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you are going to see…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143000"/>
            <a:ext cx="8785225" cy="5715000"/>
          </a:xfrm>
        </p:spPr>
        <p:txBody>
          <a:bodyPr/>
          <a:lstStyle/>
          <a:p>
            <a:r>
              <a:rPr lang="en-US" dirty="0" smtClean="0"/>
              <a:t>Data sets in many different spatial references, especially:</a:t>
            </a:r>
          </a:p>
          <a:p>
            <a:pPr lvl="1"/>
            <a:r>
              <a:rPr lang="en-US" dirty="0" smtClean="0"/>
              <a:t>Datums: NAD27, NAD83, WGS84, some WGS72</a:t>
            </a:r>
          </a:p>
          <a:p>
            <a:pPr lvl="1"/>
            <a:r>
              <a:rPr lang="en-US" dirty="0" smtClean="0"/>
              <a:t>Projections: UTM, State Plane, Geographic, Albers…</a:t>
            </a:r>
          </a:p>
          <a:p>
            <a:pPr lvl="1"/>
            <a:r>
              <a:rPr lang="en-US" dirty="0" smtClean="0"/>
              <a:t>Units: US Feet, Meters, Nautical Miles, a few others</a:t>
            </a:r>
          </a:p>
          <a:p>
            <a:r>
              <a:rPr lang="en-US" dirty="0" smtClean="0"/>
              <a:t>Data sets with:</a:t>
            </a:r>
          </a:p>
          <a:p>
            <a:pPr lvl="1"/>
            <a:r>
              <a:rPr lang="en-US" dirty="0" smtClean="0"/>
              <a:t>Properly defined spatial references (80%?)</a:t>
            </a:r>
          </a:p>
          <a:p>
            <a:pPr lvl="1"/>
            <a:r>
              <a:rPr lang="en-US" dirty="0" smtClean="0"/>
              <a:t>Undefined spatial references (lots)</a:t>
            </a:r>
          </a:p>
          <a:p>
            <a:pPr lvl="1"/>
            <a:r>
              <a:rPr lang="en-US" dirty="0" smtClean="0"/>
              <a:t>Incorrect spatial references (a few)</a:t>
            </a:r>
          </a:p>
          <a:p>
            <a:r>
              <a:rPr lang="en-US" dirty="0" smtClean="0"/>
              <a:t>Organizations with:</a:t>
            </a:r>
          </a:p>
          <a:p>
            <a:pPr lvl="1"/>
            <a:r>
              <a:rPr lang="en-US" dirty="0" smtClean="0"/>
              <a:t>A standard spatial reference</a:t>
            </a:r>
          </a:p>
          <a:p>
            <a:pPr lvl="1"/>
            <a:r>
              <a:rPr lang="en-US" dirty="0" smtClean="0"/>
              <a:t>No idea what a spatial reference 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6662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785225" cy="5205412"/>
          </a:xfrm>
        </p:spPr>
        <p:txBody>
          <a:bodyPr/>
          <a:lstStyle/>
          <a:p>
            <a:r>
              <a:rPr lang="en-US" sz="2800" dirty="0" smtClean="0"/>
              <a:t>If a spatial data set does not have a defined Coordinate System (Spatial Reference System) then it’s relationship to the earth is not defined.  These data sets should not be used until their Spatial Reference System is defined.</a:t>
            </a:r>
          </a:p>
          <a:p>
            <a:r>
              <a:rPr lang="en-US" sz="2800" dirty="0" smtClean="0"/>
              <a:t>If a spatial data set has the wrong Coordinate System, it will be improperly referenced to the earth. </a:t>
            </a:r>
            <a:r>
              <a:rPr lang="en-US" sz="2800" dirty="0"/>
              <a:t>These data sets should not be used until their Spatial Reference System is </a:t>
            </a:r>
            <a:r>
              <a:rPr lang="en-US" sz="2800" dirty="0" smtClean="0"/>
              <a:t>correctly defined.</a:t>
            </a:r>
          </a:p>
          <a:p>
            <a:r>
              <a:rPr lang="en-US" sz="2800" dirty="0" smtClean="0"/>
              <a:t>Error will be reduced and performance increased if all datasets used together are in the same Spatial Reference System.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417797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you should do…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your organization doesn’t have a standard spatial reference:</a:t>
            </a:r>
          </a:p>
          <a:p>
            <a:pPr lvl="1"/>
            <a:r>
              <a:rPr lang="en-US" dirty="0" smtClean="0"/>
              <a:t>Define one</a:t>
            </a:r>
          </a:p>
          <a:p>
            <a:r>
              <a:rPr lang="en-US" dirty="0" smtClean="0"/>
              <a:t>I recommend:</a:t>
            </a:r>
          </a:p>
          <a:p>
            <a:pPr lvl="1"/>
            <a:r>
              <a:rPr lang="en-US" dirty="0" smtClean="0"/>
              <a:t>WGS84 for the Datum</a:t>
            </a:r>
          </a:p>
          <a:p>
            <a:pPr lvl="1"/>
            <a:r>
              <a:rPr lang="en-US" dirty="0" smtClean="0"/>
              <a:t>An appropriate projection based on the area</a:t>
            </a:r>
          </a:p>
          <a:p>
            <a:pPr lvl="1"/>
            <a:r>
              <a:rPr lang="en-US" dirty="0" smtClean="0"/>
              <a:t>Meters for the units</a:t>
            </a:r>
          </a:p>
          <a:p>
            <a:r>
              <a:rPr lang="en-US" dirty="0" smtClean="0"/>
              <a:t>Also, setup a folder structure to keep the data organized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666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Suggested Folder Structure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1449" y="1524000"/>
            <a:ext cx="8785225" cy="4406900"/>
          </a:xfrm>
        </p:spPr>
        <p:txBody>
          <a:bodyPr/>
          <a:lstStyle/>
          <a:p>
            <a:r>
              <a:rPr lang="en-US" dirty="0" smtClean="0"/>
              <a:t>1_Originals</a:t>
            </a:r>
          </a:p>
          <a:p>
            <a:pPr lvl="1"/>
            <a:r>
              <a:rPr lang="en-US" dirty="0" err="1" smtClean="0"/>
              <a:t>Humboldt_County</a:t>
            </a:r>
            <a:endParaRPr lang="en-US" dirty="0" smtClean="0"/>
          </a:p>
          <a:p>
            <a:pPr lvl="1"/>
            <a:r>
              <a:rPr lang="en-US" dirty="0" smtClean="0"/>
              <a:t>California</a:t>
            </a:r>
          </a:p>
          <a:p>
            <a:r>
              <a:rPr lang="en-US" dirty="0" smtClean="0"/>
              <a:t>2_Working</a:t>
            </a:r>
          </a:p>
          <a:p>
            <a:pPr lvl="1"/>
            <a:r>
              <a:rPr lang="en-US" dirty="0" smtClean="0"/>
              <a:t>WGS84_UTM_10_North_Meters</a:t>
            </a:r>
          </a:p>
          <a:p>
            <a:pPr lvl="2"/>
            <a:r>
              <a:rPr lang="en-US" dirty="0" smtClean="0"/>
              <a:t>California</a:t>
            </a:r>
          </a:p>
          <a:p>
            <a:pPr lvl="2"/>
            <a:r>
              <a:rPr lang="en-US" dirty="0" err="1" smtClean="0"/>
              <a:t>Humboldt_County</a:t>
            </a:r>
            <a:endParaRPr lang="en-US" dirty="0" smtClean="0"/>
          </a:p>
          <a:p>
            <a:pPr lvl="1"/>
            <a:r>
              <a:rPr lang="en-US" dirty="0" smtClean="0"/>
              <a:t>WGS84_Geographic</a:t>
            </a:r>
          </a:p>
          <a:p>
            <a:pPr lvl="1"/>
            <a:r>
              <a:rPr lang="en-US" dirty="0" smtClean="0"/>
              <a:t>WGS84_Albers_Equal_Area_North_America</a:t>
            </a:r>
          </a:p>
          <a:p>
            <a:r>
              <a:rPr lang="en-US" dirty="0" smtClean="0"/>
              <a:t>3_Final</a:t>
            </a:r>
          </a:p>
          <a:p>
            <a:pPr lvl="1"/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3220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800" y="1652588"/>
            <a:ext cx="8785225" cy="5205412"/>
          </a:xfrm>
        </p:spPr>
        <p:txBody>
          <a:bodyPr/>
          <a:lstStyle/>
          <a:p>
            <a:r>
              <a:rPr lang="en-US" dirty="0" smtClean="0"/>
              <a:t>Download data into “1_Originals”</a:t>
            </a:r>
          </a:p>
          <a:p>
            <a:r>
              <a:rPr lang="en-US" dirty="0" smtClean="0"/>
              <a:t>Make sure the spatial reference is defined and correct</a:t>
            </a:r>
          </a:p>
          <a:p>
            <a:r>
              <a:rPr lang="en-US" dirty="0" smtClean="0"/>
              <a:t>After all the spatial references are properly defined:</a:t>
            </a:r>
          </a:p>
          <a:p>
            <a:pPr lvl="1"/>
            <a:r>
              <a:rPr lang="en-US" dirty="0" smtClean="0"/>
              <a:t>“Project” the data sets into the spatial reference you want to work in</a:t>
            </a:r>
          </a:p>
          <a:p>
            <a:pPr lvl="1"/>
            <a:r>
              <a:rPr lang="en-US" dirty="0" smtClean="0"/>
              <a:t>Store them in “2_Working”</a:t>
            </a:r>
          </a:p>
          <a:p>
            <a:r>
              <a:rPr lang="en-US" dirty="0" smtClean="0"/>
              <a:t>Now we’re ready to rumble!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233943"/>
      </p:ext>
    </p:extLst>
  </p:cSld>
  <p:clrMapOvr>
    <a:masterClrMapping/>
  </p:clrMapOvr>
</p:sld>
</file>

<file path=ppt/theme/theme1.xml><?xml version="1.0" encoding="utf-8"?>
<a:theme xmlns:a="http://schemas.openxmlformats.org/drawingml/2006/main" name="Glass design template">
  <a:themeElements>
    <a:clrScheme name="Glass design template 1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Glass design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Glass desig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lass desig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lass design template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Glass design template</Template>
  <TotalTime>0</TotalTime>
  <Words>317</Words>
  <Application>Microsoft Office PowerPoint</Application>
  <PresentationFormat>On-screen Show (4:3)</PresentationFormat>
  <Paragraphs>46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Glass design template</vt:lpstr>
      <vt:lpstr>PowerPoint Presentation</vt:lpstr>
      <vt:lpstr>What you are going to see…</vt:lpstr>
      <vt:lpstr>Key Points</vt:lpstr>
      <vt:lpstr>What you should do…</vt:lpstr>
      <vt:lpstr>Suggested Folder Structure</vt:lpstr>
      <vt:lpstr>Process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2012-02-08T17:34:05Z</dcterms:created>
  <dcterms:modified xsi:type="dcterms:W3CDTF">2015-08-23T18:15:28Z</dcterms:modified>
</cp:coreProperties>
</file>