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0"/>
  </p:notesMasterIdLst>
  <p:sldIdLst>
    <p:sldId id="310" r:id="rId2"/>
    <p:sldId id="356" r:id="rId3"/>
    <p:sldId id="365" r:id="rId4"/>
    <p:sldId id="364" r:id="rId5"/>
    <p:sldId id="351" r:id="rId6"/>
    <p:sldId id="352" r:id="rId7"/>
    <p:sldId id="353" r:id="rId8"/>
    <p:sldId id="354" r:id="rId9"/>
    <p:sldId id="357" r:id="rId10"/>
    <p:sldId id="366" r:id="rId11"/>
    <p:sldId id="358" r:id="rId12"/>
    <p:sldId id="359" r:id="rId13"/>
    <p:sldId id="361" r:id="rId14"/>
    <p:sldId id="362" r:id="rId15"/>
    <p:sldId id="350" r:id="rId16"/>
    <p:sldId id="363" r:id="rId17"/>
    <p:sldId id="360" r:id="rId18"/>
    <p:sldId id="34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041B5E-E5F2-40DA-B4AA-D29C47668AC5}">
          <p14:sldIdLst>
            <p14:sldId id="310"/>
            <p14:sldId id="356"/>
            <p14:sldId id="365"/>
            <p14:sldId id="364"/>
            <p14:sldId id="351"/>
            <p14:sldId id="352"/>
            <p14:sldId id="353"/>
            <p14:sldId id="354"/>
            <p14:sldId id="357"/>
            <p14:sldId id="366"/>
            <p14:sldId id="358"/>
            <p14:sldId id="359"/>
            <p14:sldId id="361"/>
            <p14:sldId id="362"/>
            <p14:sldId id="350"/>
            <p14:sldId id="363"/>
            <p14:sldId id="360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104" d="100"/>
          <a:sy n="104" d="100"/>
        </p:scale>
        <p:origin x="14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3A240-D43A-4A10-8779-7BDD08AA23A0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653F5-EE4F-42B4-A1B8-9514052C1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6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King Fire was a wildfire that scorched over 97,000 acres of land in El Dorado County, California in the fall of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653F5-EE4F-42B4-A1B8-9514052C1D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C8541-F64C-4D4C-8DD2-BE281C880E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7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7836C-A34C-48CB-9FAE-E5F7051311A6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5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25211C-0C14-4840-9145-0DDEAF2293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23004D-9C2D-415C-90B7-F5DF30FF4B2D}" type="datetimeFigureOut">
              <a:rPr lang="en-US" smtClean="0"/>
              <a:pPr/>
              <a:t>10/30/2023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-lbujsVa2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lovis.usgs.gov/" TargetMode="External"/><Relationship Id="rId2" Type="http://schemas.openxmlformats.org/officeDocument/2006/relationships/hyperlink" Target="http://earthexplorer.usgs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rthengine.google.com/" TargetMode="External"/><Relationship Id="rId5" Type="http://schemas.openxmlformats.org/officeDocument/2006/relationships/hyperlink" Target="https://opentopography.org/" TargetMode="External"/><Relationship Id="rId4" Type="http://schemas.openxmlformats.org/officeDocument/2006/relationships/hyperlink" Target="http://datagateway.nrcs.usda.gov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Remotely Sensed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en-US" sz="2800" dirty="0"/>
              <a:t>GSP 510</a:t>
            </a:r>
          </a:p>
          <a:p>
            <a:pPr algn="r"/>
            <a:r>
              <a:rPr lang="en-US" sz="2800" dirty="0"/>
              <a:t>Fall 2023</a:t>
            </a:r>
          </a:p>
          <a:p>
            <a:pPr algn="r"/>
            <a:r>
              <a:rPr lang="en-US" sz="2800" dirty="0"/>
              <a:t>Dr. Jim Graham</a:t>
            </a:r>
          </a:p>
          <a:p>
            <a:pPr algn="r"/>
            <a:r>
              <a:rPr lang="en-US" sz="2800" dirty="0"/>
              <a:t>Materials from Sara Hanna</a:t>
            </a:r>
          </a:p>
        </p:txBody>
      </p:sp>
    </p:spTree>
    <p:extLst>
      <p:ext uri="{BB962C8B-B14F-4D97-AF65-F5344CB8AC3E}">
        <p14:creationId xmlns:p14="http://schemas.microsoft.com/office/powerpoint/2010/main" val="13491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Landsat Orbit</a:t>
            </a: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1409700" y="5105400"/>
            <a:ext cx="571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http://www.youtube.com/watch?v=P-lbujsVa2M</a:t>
            </a:r>
            <a:endParaRPr lang="en-US" sz="240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55" y="1428750"/>
            <a:ext cx="653289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7700" y="1711569"/>
            <a:ext cx="6711654" cy="4536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Landsat satellites have carried six different sensor types</a:t>
            </a:r>
          </a:p>
          <a:p>
            <a:r>
              <a:rPr lang="en-US" dirty="0"/>
              <a:t>Return Beam Vidicon (RBV) </a:t>
            </a:r>
          </a:p>
          <a:p>
            <a:r>
              <a:rPr lang="en-US" dirty="0"/>
              <a:t>Multispectral Scanner (MSS)</a:t>
            </a:r>
          </a:p>
          <a:p>
            <a:r>
              <a:rPr lang="en-US" dirty="0"/>
              <a:t>Thematic Mapper (TM)</a:t>
            </a:r>
          </a:p>
          <a:p>
            <a:r>
              <a:rPr lang="en-US" dirty="0"/>
              <a:t>Enhanced Thematic Mapper (ETM)</a:t>
            </a:r>
          </a:p>
          <a:p>
            <a:r>
              <a:rPr lang="en-US" dirty="0"/>
              <a:t>Enhanced Thematic Mapper Plus (ETM+)</a:t>
            </a:r>
          </a:p>
          <a:p>
            <a:r>
              <a:rPr lang="en-US" dirty="0"/>
              <a:t>Operational Land Imager (OLI) and Thermal Infrared Sensor (TIRS) </a:t>
            </a:r>
          </a:p>
        </p:txBody>
      </p:sp>
    </p:spTree>
    <p:extLst>
      <p:ext uri="{BB962C8B-B14F-4D97-AF65-F5344CB8AC3E}">
        <p14:creationId xmlns:p14="http://schemas.microsoft.com/office/powerpoint/2010/main" val="10063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Enhanced Thematic Mapper Plus (ETM+)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80719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17184"/>
              </p:ext>
            </p:extLst>
          </p:nvPr>
        </p:nvGraphicFramePr>
        <p:xfrm>
          <a:off x="304800" y="1905000"/>
          <a:ext cx="7807416" cy="413052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951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1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1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3968">
                <a:tc rowSpan="9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Enhanced</a:t>
                      </a:r>
                      <a:br>
                        <a:rPr lang="en-US" dirty="0"/>
                      </a:br>
                      <a:r>
                        <a:rPr lang="en-US" dirty="0"/>
                        <a:t>Thematic</a:t>
                      </a:r>
                      <a:br>
                        <a:rPr lang="en-US" dirty="0"/>
                      </a:br>
                      <a:r>
                        <a:rPr lang="en-US" dirty="0"/>
                        <a:t>Mapper </a:t>
                      </a:r>
                      <a:br>
                        <a:rPr lang="en-US" dirty="0"/>
                      </a:br>
                      <a:r>
                        <a:rPr lang="en-US" dirty="0"/>
                        <a:t>Plus</a:t>
                      </a:r>
                      <a:br>
                        <a:rPr lang="en-US" dirty="0"/>
                      </a:br>
                      <a:r>
                        <a:rPr lang="en-US" dirty="0"/>
                        <a:t>(ETM+)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Landsat </a:t>
                      </a:r>
                      <a:br>
                        <a:rPr lang="en-US" dirty="0"/>
                      </a:br>
                      <a:r>
                        <a:rPr lang="en-US" dirty="0"/>
                        <a:t>7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Wavelength</a:t>
                      </a:r>
                      <a:br>
                        <a:rPr lang="en-US" dirty="0"/>
                      </a:br>
                      <a:r>
                        <a:rPr lang="en-US" dirty="0"/>
                        <a:t>(micrometers)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Resolution</a:t>
                      </a:r>
                      <a:br>
                        <a:rPr lang="en-US" dirty="0"/>
                      </a:br>
                      <a:r>
                        <a:rPr lang="en-US" dirty="0"/>
                        <a:t>(meters)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1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0.45-0.52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2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0.52-0.60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3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0.63-0.69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4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0.77-0.90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1.55-1.75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6 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10.40-12.50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7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2.09-2.35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 8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.52-.90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71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obtain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USGS EarthExplorer</a:t>
            </a:r>
          </a:p>
          <a:p>
            <a:pPr lvl="1"/>
            <a:r>
              <a:rPr lang="en-US" dirty="0">
                <a:hlinkClick r:id="rId2"/>
              </a:rPr>
              <a:t>http://earthexplorer.usgs.gov/</a:t>
            </a:r>
            <a:endParaRPr lang="en-US" dirty="0"/>
          </a:p>
          <a:p>
            <a:r>
              <a:rPr lang="en-US" dirty="0"/>
              <a:t>USGS Global Visualization Viewer - GLOVIS</a:t>
            </a:r>
          </a:p>
          <a:p>
            <a:pPr lvl="1"/>
            <a:r>
              <a:rPr lang="en-US" dirty="0">
                <a:hlinkClick r:id="rId3"/>
              </a:rPr>
              <a:t>http://glovis.usgs.gov/</a:t>
            </a:r>
            <a:endParaRPr lang="en-US" dirty="0"/>
          </a:p>
          <a:p>
            <a:r>
              <a:rPr lang="en-US" dirty="0"/>
              <a:t>USDA Geospatial Data Gateway</a:t>
            </a:r>
          </a:p>
          <a:p>
            <a:pPr lvl="1"/>
            <a:r>
              <a:rPr lang="en-US" dirty="0">
                <a:hlinkClick r:id="rId4"/>
              </a:rPr>
              <a:t>http://datagateway.nrcs.usda.gov/</a:t>
            </a:r>
            <a:endParaRPr lang="en-US" dirty="0"/>
          </a:p>
          <a:p>
            <a:r>
              <a:rPr lang="en-US" dirty="0"/>
              <a:t>Open Topography</a:t>
            </a:r>
          </a:p>
          <a:p>
            <a:pPr lvl="1"/>
            <a:r>
              <a:rPr lang="en-US" dirty="0">
                <a:hlinkClick r:id="rId5"/>
              </a:rPr>
              <a:t>https://opentopography.org/</a:t>
            </a:r>
            <a:endParaRPr lang="en-US" dirty="0"/>
          </a:p>
          <a:p>
            <a:r>
              <a:rPr lang="en-US" dirty="0"/>
              <a:t>Google Earth Engine</a:t>
            </a:r>
          </a:p>
          <a:p>
            <a:pPr lvl="1"/>
            <a:r>
              <a:rPr lang="en-US" dirty="0">
                <a:hlinkClick r:id="rId6"/>
              </a:rPr>
              <a:t>https://earthengine.google.com/</a:t>
            </a:r>
            <a:endParaRPr lang="en-US" dirty="0"/>
          </a:p>
          <a:p>
            <a:r>
              <a:rPr lang="en-US" dirty="0"/>
              <a:t>Lots of other places</a:t>
            </a:r>
          </a:p>
        </p:txBody>
      </p:sp>
    </p:spTree>
    <p:extLst>
      <p:ext uri="{BB962C8B-B14F-4D97-AF65-F5344CB8AC3E}">
        <p14:creationId xmlns:p14="http://schemas.microsoft.com/office/powerpoint/2010/main" val="121846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data products are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315" y="1853248"/>
            <a:ext cx="6711654" cy="4688229"/>
          </a:xfrm>
        </p:spPr>
        <p:txBody>
          <a:bodyPr>
            <a:normAutofit/>
          </a:bodyPr>
          <a:lstStyle/>
          <a:p>
            <a:r>
              <a:rPr lang="en-US" dirty="0"/>
              <a:t>Landsat Archive</a:t>
            </a:r>
          </a:p>
          <a:p>
            <a:r>
              <a:rPr lang="en-US" dirty="0"/>
              <a:t>MODIS</a:t>
            </a:r>
          </a:p>
          <a:p>
            <a:r>
              <a:rPr lang="en-US" dirty="0"/>
              <a:t>Aerial photos </a:t>
            </a:r>
          </a:p>
          <a:p>
            <a:pPr lvl="1"/>
            <a:r>
              <a:rPr lang="en-US" dirty="0"/>
              <a:t>Historical</a:t>
            </a:r>
          </a:p>
          <a:p>
            <a:pPr lvl="1"/>
            <a:r>
              <a:rPr lang="en-US" dirty="0"/>
              <a:t>NHAP/NAAP/NAIP</a:t>
            </a:r>
          </a:p>
          <a:p>
            <a:r>
              <a:rPr lang="en-US" dirty="0"/>
              <a:t>Digital Elevation Models</a:t>
            </a:r>
          </a:p>
          <a:p>
            <a:r>
              <a:rPr lang="en-US" dirty="0"/>
              <a:t>Canopy Height from LiDAR</a:t>
            </a:r>
          </a:p>
          <a:p>
            <a:r>
              <a:rPr lang="en-US" dirty="0"/>
              <a:t>Climate Data</a:t>
            </a:r>
          </a:p>
          <a:p>
            <a:r>
              <a:rPr lang="en-US" dirty="0"/>
              <a:t>Watershed</a:t>
            </a:r>
          </a:p>
          <a:p>
            <a:r>
              <a:rPr lang="en-US" dirty="0"/>
              <a:t>Land Use/ Land Cover</a:t>
            </a:r>
          </a:p>
          <a:p>
            <a:r>
              <a:rPr lang="en-US" dirty="0"/>
              <a:t>Soils</a:t>
            </a:r>
          </a:p>
        </p:txBody>
      </p:sp>
    </p:spTree>
    <p:extLst>
      <p:ext uri="{BB962C8B-B14F-4D97-AF65-F5344CB8AC3E}">
        <p14:creationId xmlns:p14="http://schemas.microsoft.com/office/powerpoint/2010/main" val="331492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991" y="1289538"/>
            <a:ext cx="7237777" cy="45915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2400" b="1" dirty="0"/>
              <a:t>MODIS </a:t>
            </a:r>
            <a:r>
              <a:rPr lang="en-US" sz="2400" dirty="0"/>
              <a:t>Image -11,127,225 pixels (7 bands, 500m resolution)</a:t>
            </a:r>
          </a:p>
          <a:p>
            <a:pPr lvl="1"/>
            <a:r>
              <a:rPr lang="en-US" sz="2400" b="1" dirty="0"/>
              <a:t>Landsat Panchromatic</a:t>
            </a:r>
            <a:r>
              <a:rPr lang="en-US" sz="2400" dirty="0"/>
              <a:t> - 234,404,221 pixels  (1 band,15 m resolution) </a:t>
            </a:r>
          </a:p>
          <a:p>
            <a:pPr lvl="1"/>
            <a:r>
              <a:rPr lang="en-US" sz="2400" b="1" dirty="0"/>
              <a:t>Landsat Multispectral</a:t>
            </a:r>
            <a:r>
              <a:rPr lang="en-US" sz="2400" dirty="0"/>
              <a:t> - 58,532,901 pixels (7 bands, 30m resolution)</a:t>
            </a:r>
          </a:p>
          <a:p>
            <a:pPr lvl="1"/>
            <a:r>
              <a:rPr lang="en-US" sz="2400" b="1" dirty="0"/>
              <a:t>NAIP</a:t>
            </a:r>
            <a:r>
              <a:rPr lang="en-US" sz="2400" dirty="0"/>
              <a:t> Image - 261,532,200 pixels (4 bands, 1 m resolution)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b="1" dirty="0"/>
              <a:t>File Sizes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format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315" y="1853248"/>
            <a:ext cx="6711654" cy="4195481"/>
          </a:xfrm>
        </p:spPr>
        <p:txBody>
          <a:bodyPr/>
          <a:lstStyle/>
          <a:p>
            <a:r>
              <a:rPr lang="en-US" dirty="0"/>
              <a:t>Most data is downloaded in a compressed format</a:t>
            </a:r>
          </a:p>
          <a:p>
            <a:r>
              <a:rPr lang="en-US" dirty="0"/>
              <a:t>Large file sizes</a:t>
            </a:r>
          </a:p>
          <a:p>
            <a:r>
              <a:rPr lang="en-US" dirty="0"/>
              <a:t>Various file formats</a:t>
            </a:r>
          </a:p>
          <a:p>
            <a:pPr lvl="1"/>
            <a:r>
              <a:rPr lang="en-US" dirty="0" err="1"/>
              <a:t>GeoTIFF</a:t>
            </a:r>
            <a:r>
              <a:rPr lang="en-US" dirty="0"/>
              <a:t> common</a:t>
            </a:r>
          </a:p>
        </p:txBody>
      </p:sp>
    </p:spTree>
    <p:extLst>
      <p:ext uri="{BB962C8B-B14F-4D97-AF65-F5344CB8AC3E}">
        <p14:creationId xmlns:p14="http://schemas.microsoft.com/office/powerpoint/2010/main" val="2907599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052925"/>
            <a:ext cx="7823931" cy="4195481"/>
          </a:xfrm>
        </p:spPr>
        <p:txBody>
          <a:bodyPr>
            <a:normAutofit/>
          </a:bodyPr>
          <a:lstStyle/>
          <a:p>
            <a:r>
              <a:rPr lang="en-US" dirty="0"/>
              <a:t>SPOT – 1986-2014 (1.5 – 20m)</a:t>
            </a:r>
          </a:p>
          <a:p>
            <a:r>
              <a:rPr lang="en-US" dirty="0"/>
              <a:t>IKONOS – 1999 (1 -4 m)</a:t>
            </a:r>
          </a:p>
          <a:p>
            <a:pPr marL="342900" lvl="1" indent="-342900"/>
            <a:r>
              <a:rPr lang="en-US" sz="2400" dirty="0"/>
              <a:t>Quickbird – 2001 (0.60 - 2.4 m)</a:t>
            </a:r>
          </a:p>
          <a:p>
            <a:pPr marL="342900" lvl="1" indent="-342900"/>
            <a:r>
              <a:rPr lang="en-US" sz="2400" dirty="0"/>
              <a:t>World-View-2 – 2009 (0.46 – 1.84m)</a:t>
            </a:r>
          </a:p>
          <a:p>
            <a:pPr marL="342900" lvl="1" indent="-342900"/>
            <a:r>
              <a:rPr lang="en-US" sz="2400" dirty="0"/>
              <a:t>WorldView-3 – 2014 (0.31 – 3.7 m)</a:t>
            </a:r>
          </a:p>
          <a:p>
            <a:pPr marL="342900" lvl="1" indent="-342900"/>
            <a:r>
              <a:rPr lang="en-US" sz="2400" dirty="0"/>
              <a:t>Disaster Monitoring Constellation (DMC) 2002-Present</a:t>
            </a:r>
          </a:p>
          <a:p>
            <a:pPr marL="742950" lvl="2" indent="-342900"/>
            <a:r>
              <a:rPr lang="en-US" sz="2400" dirty="0"/>
              <a:t>Five satellites, 30-40 m in 3-4 bands</a:t>
            </a:r>
          </a:p>
          <a:p>
            <a:pPr marL="377190" lvl="1" indent="-342900"/>
            <a:r>
              <a:rPr lang="en-US" sz="2600" dirty="0"/>
              <a:t>Others…</a:t>
            </a:r>
          </a:p>
          <a:p>
            <a:pPr marL="342900" lvl="1" indent="-342900"/>
            <a:endParaRPr lang="en-US" sz="2400" dirty="0"/>
          </a:p>
          <a:p>
            <a:pPr marL="342900" lvl="1" indent="-342900"/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965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Electromagnetic Radiation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remotely sensed data is derived from Electromagnetic Radiation (EMR).  This includes:</a:t>
            </a:r>
          </a:p>
          <a:p>
            <a:pPr lvl="1"/>
            <a:r>
              <a:rPr lang="en-US" dirty="0"/>
              <a:t>Visible light</a:t>
            </a:r>
          </a:p>
          <a:p>
            <a:pPr lvl="1"/>
            <a:r>
              <a:rPr lang="en-US" dirty="0"/>
              <a:t>Infrared light (heat)</a:t>
            </a:r>
          </a:p>
          <a:p>
            <a:pPr lvl="1"/>
            <a:r>
              <a:rPr lang="en-US" dirty="0"/>
              <a:t>X-Rays</a:t>
            </a:r>
          </a:p>
          <a:p>
            <a:pPr lvl="1"/>
            <a:r>
              <a:rPr lang="en-US" dirty="0"/>
              <a:t>Radar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To use RS data we need to review some information on EM</a:t>
            </a:r>
          </a:p>
        </p:txBody>
      </p:sp>
    </p:spTree>
    <p:extLst>
      <p:ext uri="{BB962C8B-B14F-4D97-AF65-F5344CB8AC3E}">
        <p14:creationId xmlns:p14="http://schemas.microsoft.com/office/powerpoint/2010/main" val="2331689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Remotely Sensed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Remotely Sensed data is:</a:t>
            </a:r>
          </a:p>
          <a:p>
            <a:pPr lvl="1"/>
            <a:r>
              <a:rPr lang="en-US" sz="2800" dirty="0"/>
              <a:t>Acquired remotely from the observer </a:t>
            </a:r>
          </a:p>
          <a:p>
            <a:pPr lvl="2"/>
            <a:r>
              <a:rPr lang="en-US" sz="2400" dirty="0"/>
              <a:t>This makes it different from field surveys</a:t>
            </a:r>
          </a:p>
          <a:p>
            <a:pPr lvl="1"/>
            <a:r>
              <a:rPr lang="en-US" sz="2800" dirty="0"/>
              <a:t>Acquired by:</a:t>
            </a:r>
          </a:p>
          <a:p>
            <a:pPr lvl="2"/>
            <a:r>
              <a:rPr lang="en-US" sz="2400" dirty="0"/>
              <a:t>Satellites</a:t>
            </a:r>
          </a:p>
          <a:p>
            <a:pPr lvl="2"/>
            <a:r>
              <a:rPr lang="en-US" sz="2400" dirty="0"/>
              <a:t>Airplanes</a:t>
            </a:r>
          </a:p>
          <a:p>
            <a:pPr lvl="2"/>
            <a:r>
              <a:rPr lang="en-US" sz="2400" dirty="0"/>
              <a:t>UAVs/UAS/Drones</a:t>
            </a:r>
          </a:p>
          <a:p>
            <a:pPr lvl="2"/>
            <a:r>
              <a:rPr lang="en-US" sz="2400" dirty="0"/>
              <a:t>Automated Stations?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4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vs. Passive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“Sensors” can be active or passive</a:t>
            </a:r>
          </a:p>
          <a:p>
            <a:pPr lvl="1"/>
            <a:r>
              <a:rPr lang="en-US" sz="2800" dirty="0"/>
              <a:t>Active sensors send out a signal and measure the returned signal:</a:t>
            </a:r>
          </a:p>
          <a:p>
            <a:pPr lvl="2"/>
            <a:r>
              <a:rPr lang="en-US" sz="2400" dirty="0"/>
              <a:t>LiDAR</a:t>
            </a:r>
          </a:p>
          <a:p>
            <a:pPr lvl="2"/>
            <a:r>
              <a:rPr lang="en-US" sz="2400" dirty="0"/>
              <a:t>Radar</a:t>
            </a:r>
          </a:p>
          <a:p>
            <a:pPr lvl="1"/>
            <a:r>
              <a:rPr lang="en-US" sz="2800" dirty="0"/>
              <a:t>Passive sensors measure energy emitted by another source, usually the sun</a:t>
            </a:r>
          </a:p>
          <a:p>
            <a:pPr lvl="2"/>
            <a:r>
              <a:rPr lang="en-US" sz="2400" dirty="0"/>
              <a:t>Most of the data we use (except DEMs) are from passive sensors so we’ll be talking about them from now on</a:t>
            </a:r>
          </a:p>
          <a:p>
            <a:r>
              <a:rPr lang="en-US" sz="2800" dirty="0"/>
              <a:t>For more information, see GSP 216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sa.gov/sites/default/files/thumbnails/image/m015-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2" y="407070"/>
            <a:ext cx="7658184" cy="57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537307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</a:rPr>
              <a:t>Earth Observing Satellites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1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001"/>
            <a:ext cx="7940275" cy="1524574"/>
          </a:xfrm>
        </p:spPr>
        <p:txBody>
          <a:bodyPr/>
          <a:lstStyle/>
          <a:p>
            <a:r>
              <a:rPr lang="en-US" sz="4000" dirty="0"/>
              <a:t>Landsat 8 – King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80719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710" y="1494573"/>
            <a:ext cx="5401163" cy="4644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7710" y="6248406"/>
            <a:ext cx="555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True Color</a:t>
            </a:r>
          </a:p>
        </p:txBody>
      </p:sp>
    </p:spTree>
    <p:extLst>
      <p:ext uri="{BB962C8B-B14F-4D97-AF65-F5344CB8AC3E}">
        <p14:creationId xmlns:p14="http://schemas.microsoft.com/office/powerpoint/2010/main" val="66818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940275" cy="1524574"/>
          </a:xfrm>
        </p:spPr>
        <p:txBody>
          <a:bodyPr/>
          <a:lstStyle/>
          <a:p>
            <a:r>
              <a:rPr lang="en-US" sz="4000" dirty="0"/>
              <a:t>Landsat 8 - King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80719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92" y="1441927"/>
            <a:ext cx="5486400" cy="4749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7710" y="6248406"/>
            <a:ext cx="555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False Color (Red – Shortwave Infrared, Green – NIR, Blue – Visible)</a:t>
            </a:r>
          </a:p>
        </p:txBody>
      </p:sp>
    </p:spTree>
    <p:extLst>
      <p:ext uri="{BB962C8B-B14F-4D97-AF65-F5344CB8AC3E}">
        <p14:creationId xmlns:p14="http://schemas.microsoft.com/office/powerpoint/2010/main" val="240054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55" y="452718"/>
            <a:ext cx="7940275" cy="893768"/>
          </a:xfrm>
        </p:spPr>
        <p:txBody>
          <a:bodyPr/>
          <a:lstStyle/>
          <a:p>
            <a:r>
              <a:rPr lang="en-US" sz="4000" dirty="0"/>
              <a:t>Landsat 8 - King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480719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7710" y="6248406"/>
            <a:ext cx="555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False Color (Red – Shortwave Infrared, Green – Shortwave Infrared, Blue – NIR)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62"/>
          <a:stretch/>
        </p:blipFill>
        <p:spPr>
          <a:xfrm>
            <a:off x="1935871" y="1346486"/>
            <a:ext cx="5394960" cy="48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6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940275" cy="1524574"/>
          </a:xfrm>
        </p:spPr>
        <p:txBody>
          <a:bodyPr/>
          <a:lstStyle/>
          <a:p>
            <a:r>
              <a:rPr lang="en-US" sz="3600" dirty="0"/>
              <a:t>Landsat 8 – King Fire</a:t>
            </a:r>
            <a:br>
              <a:rPr lang="en-US" sz="3600" dirty="0"/>
            </a:br>
            <a:r>
              <a:rPr lang="en-US" sz="2800" dirty="0"/>
              <a:t>October 5, 2014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23" y="1583669"/>
            <a:ext cx="4809538" cy="51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9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Timeline</a:t>
            </a:r>
          </a:p>
        </p:txBody>
      </p:sp>
      <p:pic>
        <p:nvPicPr>
          <p:cNvPr id="4098" name="Picture 2" descr="Landsat Missions Time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9" y="2760052"/>
            <a:ext cx="7620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92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3307</TotalTime>
  <Words>621</Words>
  <Application>Microsoft Office PowerPoint</Application>
  <PresentationFormat>On-screen Show (4:3)</PresentationFormat>
  <Paragraphs>133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Adjacency</vt:lpstr>
      <vt:lpstr>Remotely Sensed Data</vt:lpstr>
      <vt:lpstr>Remotely Sensed Data</vt:lpstr>
      <vt:lpstr>Active vs. Passive</vt:lpstr>
      <vt:lpstr>Earth Observing Satellites </vt:lpstr>
      <vt:lpstr>Landsat 8 – King Fire</vt:lpstr>
      <vt:lpstr>Landsat 8 - King Fire</vt:lpstr>
      <vt:lpstr>Landsat 8 - King Fire</vt:lpstr>
      <vt:lpstr>Landsat 8 – King Fire October 5, 2014</vt:lpstr>
      <vt:lpstr>Landsat Timeline</vt:lpstr>
      <vt:lpstr>Landsat Orbit</vt:lpstr>
      <vt:lpstr>Landsat</vt:lpstr>
      <vt:lpstr>Enhanced Thematic Mapper Plus (ETM+)</vt:lpstr>
      <vt:lpstr>Where to obtain data?</vt:lpstr>
      <vt:lpstr>What data products are available?</vt:lpstr>
      <vt:lpstr>File Sizes </vt:lpstr>
      <vt:lpstr>What format ?</vt:lpstr>
      <vt:lpstr>Commercial</vt:lpstr>
      <vt:lpstr>Electromagnetic Radiation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skh28</dc:creator>
  <cp:lastModifiedBy>James J Graham</cp:lastModifiedBy>
  <cp:revision>222</cp:revision>
  <dcterms:created xsi:type="dcterms:W3CDTF">2014-05-22T15:46:18Z</dcterms:created>
  <dcterms:modified xsi:type="dcterms:W3CDTF">2023-10-30T19:45:41Z</dcterms:modified>
</cp:coreProperties>
</file>