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9" r:id="rId1"/>
  </p:sldMasterIdLst>
  <p:notesMasterIdLst>
    <p:notesMasterId r:id="rId15"/>
  </p:notesMasterIdLst>
  <p:handoutMasterIdLst>
    <p:handoutMasterId r:id="rId16"/>
  </p:handoutMasterIdLst>
  <p:sldIdLst>
    <p:sldId id="418" r:id="rId2"/>
    <p:sldId id="450" r:id="rId3"/>
    <p:sldId id="416" r:id="rId4"/>
    <p:sldId id="435" r:id="rId5"/>
    <p:sldId id="448" r:id="rId6"/>
    <p:sldId id="434" r:id="rId7"/>
    <p:sldId id="436" r:id="rId8"/>
    <p:sldId id="437" r:id="rId9"/>
    <p:sldId id="438" r:id="rId10"/>
    <p:sldId id="439" r:id="rId11"/>
    <p:sldId id="440" r:id="rId12"/>
    <p:sldId id="441" r:id="rId13"/>
    <p:sldId id="442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FA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9" autoAdjust="0"/>
    <p:restoredTop sz="91474" autoAdjust="0"/>
  </p:normalViewPr>
  <p:slideViewPr>
    <p:cSldViewPr>
      <p:cViewPr varScale="1">
        <p:scale>
          <a:sx n="97" d="100"/>
          <a:sy n="97" d="100"/>
        </p:scale>
        <p:origin x="-127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F1A1087-7073-49BE-9B4B-127F8A0E45F8}" type="datetimeFigureOut">
              <a:rPr lang="en-US"/>
              <a:pPr>
                <a:defRPr/>
              </a:pPr>
              <a:t>10/21/2014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A08F12A-7FAD-44B7-BC95-20B1752E2C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932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B5610DF0-B591-4974-8CFB-E9FED9992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9504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1AA2DDB9-F527-41DF-9B15-F70121961A30}" type="slidenum">
              <a:rPr lang="en-US" b="0" smtClean="0"/>
              <a:pPr/>
              <a:t>1</a:t>
            </a:fld>
            <a:endParaRPr lang="en-US" b="0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48687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D7C6CB70-0099-4B83-9BB0-980253673248}" type="slidenum">
              <a:rPr lang="en-US" b="0" smtClean="0"/>
              <a:pPr/>
              <a:t>2</a:t>
            </a:fld>
            <a:endParaRPr lang="en-US" b="0" smtClean="0"/>
          </a:p>
        </p:txBody>
      </p:sp>
    </p:spTree>
    <p:extLst>
      <p:ext uri="{BB962C8B-B14F-4D97-AF65-F5344CB8AC3E}">
        <p14:creationId xmlns:p14="http://schemas.microsoft.com/office/powerpoint/2010/main" val="37037797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1F20E831-C5C4-4A33-98A0-7BFB8D695E9C}" type="slidenum">
              <a:rPr lang="en-US" b="0" smtClean="0"/>
              <a:pPr/>
              <a:t>3</a:t>
            </a:fld>
            <a:endParaRPr lang="en-US" b="0" smtClean="0"/>
          </a:p>
        </p:txBody>
      </p:sp>
    </p:spTree>
    <p:extLst>
      <p:ext uri="{BB962C8B-B14F-4D97-AF65-F5344CB8AC3E}">
        <p14:creationId xmlns:p14="http://schemas.microsoft.com/office/powerpoint/2010/main" val="2408753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4638" y="550863"/>
            <a:ext cx="8237537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6375" y="2754313"/>
            <a:ext cx="5697538" cy="608012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92100" y="6196013"/>
            <a:ext cx="1905000" cy="4587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746375" y="6196013"/>
            <a:ext cx="3981450" cy="4587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46938" y="6196013"/>
            <a:ext cx="1676400" cy="458787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FF9EC6B5-D7D3-461D-AAB4-41DFFB2F58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048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310975-9E47-425F-AF15-37C69C90F8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7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7513" y="138113"/>
            <a:ext cx="2195512" cy="5921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7800" y="138113"/>
            <a:ext cx="6437313" cy="5921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31582-8B6F-4FE8-8BEA-291A32C1EA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05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219200"/>
            <a:ext cx="38862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05400" y="1219200"/>
            <a:ext cx="38862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05400" y="3771900"/>
            <a:ext cx="38862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F0297-EBCC-4FED-9E15-BF42F16D32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560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BE320-445B-4103-B12A-924AE84F3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941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F7166-7BA4-4115-8427-FC2767E877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327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7800" y="1652588"/>
            <a:ext cx="4316413" cy="4406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52588"/>
            <a:ext cx="4316412" cy="4406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2E2AA-851B-4236-9B2B-3E4B81AAE3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532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167DD-19E1-40A4-A2CE-10A41D085E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818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B17BB0-4806-42B4-828E-703D975F75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969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E16BC9-06E8-4AB1-9D28-584792DA8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368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C2C41-1DBF-4B02-A3B8-1B0DA1F124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927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5C16D-4181-41D6-8600-3A666FFA0A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955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6375" y="138113"/>
            <a:ext cx="7343775" cy="846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7800" y="1652588"/>
            <a:ext cx="8785225" cy="440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3988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7538" y="6248400"/>
            <a:ext cx="28940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ctr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70725" y="62214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algn="r">
              <a:defRPr sz="1300" b="0">
                <a:latin typeface="Arial" charset="0"/>
              </a:defRPr>
            </a:lvl1pPr>
          </a:lstStyle>
          <a:p>
            <a:pPr>
              <a:defRPr/>
            </a:pPr>
            <a:fld id="{22092FD1-8DF7-4E6A-9808-A2C239D07B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800" y="1219200"/>
            <a:ext cx="8785225" cy="4840288"/>
          </a:xfrm>
        </p:spPr>
        <p:txBody>
          <a:bodyPr/>
          <a:lstStyle/>
          <a:p>
            <a:r>
              <a:rPr kumimoji="1" lang="en-US" dirty="0" smtClean="0"/>
              <a:t>Dana Tomlin and Joseph Berry (1970’s)</a:t>
            </a:r>
            <a:endParaRPr lang="en-US" b="1" dirty="0" smtClean="0"/>
          </a:p>
          <a:p>
            <a:r>
              <a:rPr lang="en-US" dirty="0" smtClean="0"/>
              <a:t>A method of treating individual raster layers as members of algebraic expressions.</a:t>
            </a:r>
          </a:p>
          <a:p>
            <a:pPr>
              <a:buFontTx/>
              <a:buNone/>
            </a:pPr>
            <a:r>
              <a:rPr lang="en-US" dirty="0" smtClean="0"/>
              <a:t>	</a:t>
            </a:r>
          </a:p>
          <a:p>
            <a:pPr>
              <a:buFontTx/>
              <a:buNone/>
            </a:pPr>
            <a:endParaRPr lang="en-US" dirty="0" smtClean="0"/>
          </a:p>
          <a:p>
            <a:endParaRPr lang="en-US" sz="2400" dirty="0" smtClean="0"/>
          </a:p>
          <a:p>
            <a:endParaRPr lang="en-US" dirty="0" smtClean="0"/>
          </a:p>
        </p:txBody>
      </p:sp>
      <p:sp>
        <p:nvSpPr>
          <p:cNvPr id="7171" name="WordArt 4"/>
          <p:cNvSpPr>
            <a:spLocks noChangeArrowheads="1" noChangeShapeType="1" noTextEdit="1"/>
          </p:cNvSpPr>
          <p:nvPr/>
        </p:nvSpPr>
        <p:spPr bwMode="auto">
          <a:xfrm>
            <a:off x="304800" y="228600"/>
            <a:ext cx="5745163" cy="666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248FA4"/>
                    </a:gs>
                    <a:gs pos="100000">
                      <a:srgbClr val="B9C4C7"/>
                    </a:gs>
                  </a:gsLst>
                  <a:lin ang="5400000" scaled="1"/>
                </a:gra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lt"/>
                <a:cs typeface="+mn-lt"/>
              </a:rPr>
              <a:t>Raster </a:t>
            </a:r>
            <a:r>
              <a:rPr lang="en-US" sz="28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248FA4"/>
                    </a:gs>
                    <a:gs pos="100000">
                      <a:srgbClr val="B9C4C7"/>
                    </a:gs>
                  </a:gsLst>
                  <a:lin ang="5400000" scaled="1"/>
                </a:gra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lt"/>
                <a:cs typeface="+mn-lt"/>
              </a:rPr>
              <a:t>Math</a:t>
            </a:r>
            <a:endParaRPr lang="en-US" sz="28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248FA4"/>
                  </a:gs>
                  <a:gs pos="100000">
                    <a:srgbClr val="B9C4C7"/>
                  </a:gs>
                </a:gsLst>
                <a:lin ang="5400000" scaled="1"/>
              </a:gradFill>
              <a:effectLst>
                <a:outerShdw dist="38100" dir="2700000" algn="tl" rotWithShape="0">
                  <a:srgbClr val="000000">
                    <a:alpha val="43137"/>
                  </a:srgbClr>
                </a:outerShdw>
              </a:effectLst>
              <a:latin typeface="+mn-lt"/>
              <a:ea typeface="+mn-lt"/>
              <a:cs typeface="+mn-lt"/>
            </a:endParaRPr>
          </a:p>
        </p:txBody>
      </p:sp>
      <p:pic>
        <p:nvPicPr>
          <p:cNvPr id="7172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454400"/>
            <a:ext cx="5562600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16"/>
          <p:cNvSpPr/>
          <p:nvPr/>
        </p:nvSpPr>
        <p:spPr>
          <a:xfrm>
            <a:off x="685800" y="3429000"/>
            <a:ext cx="1312863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kern="0" dirty="0">
                <a:solidFill>
                  <a:schemeClr val="bg1">
                    <a:lumMod val="50000"/>
                  </a:schemeClr>
                </a:solidFill>
              </a:rPr>
              <a:t>2 * LayerA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Comparisons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&lt;&gt; (Not Equals)</a:t>
            </a:r>
          </a:p>
          <a:p>
            <a:pPr eaLnBrk="1" hangingPunct="1"/>
            <a:r>
              <a:rPr lang="en-US" altLang="en-US" smtClean="0"/>
              <a:t>== (Equals)</a:t>
            </a:r>
          </a:p>
          <a:p>
            <a:pPr eaLnBrk="1" hangingPunct="1"/>
            <a:r>
              <a:rPr lang="en-US" altLang="en-US" smtClean="0"/>
              <a:t>&lt; (Less than)</a:t>
            </a:r>
          </a:p>
          <a:p>
            <a:pPr eaLnBrk="1" hangingPunct="1"/>
            <a:r>
              <a:rPr lang="en-US" altLang="en-US" smtClean="0"/>
              <a:t>&lt;= (Less than or equal to)</a:t>
            </a:r>
          </a:p>
          <a:p>
            <a:pPr eaLnBrk="1" hangingPunct="1"/>
            <a:r>
              <a:rPr lang="en-US" altLang="en-US" smtClean="0"/>
              <a:t>&gt; (Greater than)</a:t>
            </a:r>
          </a:p>
          <a:p>
            <a:pPr eaLnBrk="1" hangingPunct="1"/>
            <a:r>
              <a:rPr lang="en-US" altLang="en-US" smtClean="0"/>
              <a:t>&gt;= (Greater than or equal to)</a:t>
            </a:r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0786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Raster Math: Comparisons</a:t>
            </a:r>
          </a:p>
        </p:txBody>
      </p:sp>
      <p:graphicFrame>
        <p:nvGraphicFramePr>
          <p:cNvPr id="204803" name="Group 3"/>
          <p:cNvGraphicFramePr>
            <a:graphicFrameLocks noGrp="1"/>
          </p:cNvGraphicFramePr>
          <p:nvPr>
            <p:ph sz="half" idx="1"/>
          </p:nvPr>
        </p:nvGraphicFramePr>
        <p:xfrm>
          <a:off x="1371600" y="3352800"/>
          <a:ext cx="1828800" cy="1447800"/>
        </p:xfrm>
        <a:graphic>
          <a:graphicData uri="http://schemas.openxmlformats.org/drawingml/2006/table">
            <a:tbl>
              <a:tblPr/>
              <a:tblGrid>
                <a:gridCol w="914400"/>
                <a:gridCol w="914400"/>
              </a:tblGrid>
              <a:tr h="723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4814" name="Group 14"/>
          <p:cNvGraphicFramePr>
            <a:graphicFrameLocks noGrp="1"/>
          </p:cNvGraphicFramePr>
          <p:nvPr>
            <p:ph sz="quarter" idx="2"/>
          </p:nvPr>
        </p:nvGraphicFramePr>
        <p:xfrm>
          <a:off x="4114800" y="3352800"/>
          <a:ext cx="1905000" cy="1485900"/>
        </p:xfrm>
        <a:graphic>
          <a:graphicData uri="http://schemas.openxmlformats.org/drawingml/2006/table">
            <a:tbl>
              <a:tblPr/>
              <a:tblGrid>
                <a:gridCol w="952500"/>
                <a:gridCol w="952500"/>
              </a:tblGrid>
              <a:tr h="742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4825" name="Group 25"/>
          <p:cNvGraphicFramePr>
            <a:graphicFrameLocks noGrp="1"/>
          </p:cNvGraphicFramePr>
          <p:nvPr>
            <p:ph sz="quarter" idx="3"/>
          </p:nvPr>
        </p:nvGraphicFramePr>
        <p:xfrm>
          <a:off x="6934200" y="3352800"/>
          <a:ext cx="1905000" cy="1600200"/>
        </p:xfrm>
        <a:graphic>
          <a:graphicData uri="http://schemas.openxmlformats.org/drawingml/2006/table">
            <a:tbl>
              <a:tblPr/>
              <a:tblGrid>
                <a:gridCol w="952500"/>
                <a:gridCol w="952500"/>
              </a:tblGrid>
              <a:tr h="800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0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68" name="Text Box 36"/>
          <p:cNvSpPr txBox="1">
            <a:spLocks noChangeArrowheads="1"/>
          </p:cNvSpPr>
          <p:nvPr/>
        </p:nvSpPr>
        <p:spPr bwMode="auto">
          <a:xfrm>
            <a:off x="3429000" y="3733800"/>
            <a:ext cx="450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/>
              <a:t>&gt;</a:t>
            </a:r>
          </a:p>
        </p:txBody>
      </p:sp>
      <p:sp>
        <p:nvSpPr>
          <p:cNvPr id="18469" name="Text Box 37"/>
          <p:cNvSpPr txBox="1">
            <a:spLocks noChangeArrowheads="1"/>
          </p:cNvSpPr>
          <p:nvPr/>
        </p:nvSpPr>
        <p:spPr bwMode="auto">
          <a:xfrm>
            <a:off x="6156325" y="3624263"/>
            <a:ext cx="450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/>
              <a:t>=</a:t>
            </a:r>
          </a:p>
        </p:txBody>
      </p:sp>
      <p:sp>
        <p:nvSpPr>
          <p:cNvPr id="18470" name="Text Box 38"/>
          <p:cNvSpPr txBox="1">
            <a:spLocks noChangeArrowheads="1"/>
          </p:cNvSpPr>
          <p:nvPr/>
        </p:nvSpPr>
        <p:spPr bwMode="auto">
          <a:xfrm>
            <a:off x="3505200" y="2133600"/>
            <a:ext cx="450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/>
              <a:t>&gt;</a:t>
            </a:r>
          </a:p>
        </p:txBody>
      </p:sp>
      <p:sp>
        <p:nvSpPr>
          <p:cNvPr id="18471" name="Text Box 39"/>
          <p:cNvSpPr txBox="1">
            <a:spLocks noChangeArrowheads="1"/>
          </p:cNvSpPr>
          <p:nvPr/>
        </p:nvSpPr>
        <p:spPr bwMode="auto">
          <a:xfrm>
            <a:off x="6248400" y="2133600"/>
            <a:ext cx="450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/>
              <a:t>=</a:t>
            </a:r>
          </a:p>
        </p:txBody>
      </p:sp>
      <p:sp>
        <p:nvSpPr>
          <p:cNvPr id="18472" name="Text Box 40"/>
          <p:cNvSpPr txBox="1">
            <a:spLocks noChangeArrowheads="1"/>
          </p:cNvSpPr>
          <p:nvPr/>
        </p:nvSpPr>
        <p:spPr bwMode="auto">
          <a:xfrm>
            <a:off x="1524000" y="2133600"/>
            <a:ext cx="438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/>
              <a:t>1</a:t>
            </a:r>
          </a:p>
        </p:txBody>
      </p:sp>
      <p:sp>
        <p:nvSpPr>
          <p:cNvPr id="18473" name="Text Box 41"/>
          <p:cNvSpPr txBox="1">
            <a:spLocks noChangeArrowheads="1"/>
          </p:cNvSpPr>
          <p:nvPr/>
        </p:nvSpPr>
        <p:spPr bwMode="auto">
          <a:xfrm>
            <a:off x="4318000" y="2133600"/>
            <a:ext cx="438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/>
              <a:t>2</a:t>
            </a:r>
          </a:p>
        </p:txBody>
      </p:sp>
      <p:sp>
        <p:nvSpPr>
          <p:cNvPr id="18474" name="Text Box 42"/>
          <p:cNvSpPr txBox="1">
            <a:spLocks noChangeArrowheads="1"/>
          </p:cNvSpPr>
          <p:nvPr/>
        </p:nvSpPr>
        <p:spPr bwMode="auto">
          <a:xfrm>
            <a:off x="7061200" y="2133600"/>
            <a:ext cx="438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90496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Raster Math: Boolean AND</a:t>
            </a:r>
          </a:p>
        </p:txBody>
      </p:sp>
      <p:graphicFrame>
        <p:nvGraphicFramePr>
          <p:cNvPr id="205827" name="Group 3"/>
          <p:cNvGraphicFramePr>
            <a:graphicFrameLocks noGrp="1"/>
          </p:cNvGraphicFramePr>
          <p:nvPr>
            <p:ph sz="half" idx="1"/>
          </p:nvPr>
        </p:nvGraphicFramePr>
        <p:xfrm>
          <a:off x="1371600" y="3352800"/>
          <a:ext cx="1828800" cy="1447800"/>
        </p:xfrm>
        <a:graphic>
          <a:graphicData uri="http://schemas.openxmlformats.org/drawingml/2006/table">
            <a:tbl>
              <a:tblPr/>
              <a:tblGrid>
                <a:gridCol w="914400"/>
                <a:gridCol w="914400"/>
              </a:tblGrid>
              <a:tr h="723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838" name="Group 14"/>
          <p:cNvGraphicFramePr>
            <a:graphicFrameLocks noGrp="1"/>
          </p:cNvGraphicFramePr>
          <p:nvPr>
            <p:ph sz="quarter" idx="2"/>
          </p:nvPr>
        </p:nvGraphicFramePr>
        <p:xfrm>
          <a:off x="4343400" y="3352800"/>
          <a:ext cx="1905000" cy="1485900"/>
        </p:xfrm>
        <a:graphic>
          <a:graphicData uri="http://schemas.openxmlformats.org/drawingml/2006/table">
            <a:tbl>
              <a:tblPr/>
              <a:tblGrid>
                <a:gridCol w="952500"/>
                <a:gridCol w="952500"/>
              </a:tblGrid>
              <a:tr h="742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849" name="Group 25"/>
          <p:cNvGraphicFramePr>
            <a:graphicFrameLocks noGrp="1"/>
          </p:cNvGraphicFramePr>
          <p:nvPr>
            <p:ph sz="quarter" idx="3"/>
          </p:nvPr>
        </p:nvGraphicFramePr>
        <p:xfrm>
          <a:off x="6934200" y="3352800"/>
          <a:ext cx="1905000" cy="1524000"/>
        </p:xfrm>
        <a:graphic>
          <a:graphicData uri="http://schemas.openxmlformats.org/drawingml/2006/table">
            <a:tbl>
              <a:tblPr/>
              <a:tblGrid>
                <a:gridCol w="952500"/>
                <a:gridCol w="952500"/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92" name="Text Box 36"/>
          <p:cNvSpPr txBox="1">
            <a:spLocks noChangeArrowheads="1"/>
          </p:cNvSpPr>
          <p:nvPr/>
        </p:nvSpPr>
        <p:spPr bwMode="auto">
          <a:xfrm>
            <a:off x="3200400" y="3733800"/>
            <a:ext cx="1149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/>
              <a:t>AND</a:t>
            </a:r>
          </a:p>
        </p:txBody>
      </p:sp>
      <p:sp>
        <p:nvSpPr>
          <p:cNvPr id="19493" name="Text Box 37"/>
          <p:cNvSpPr txBox="1">
            <a:spLocks noChangeArrowheads="1"/>
          </p:cNvSpPr>
          <p:nvPr/>
        </p:nvSpPr>
        <p:spPr bwMode="auto">
          <a:xfrm>
            <a:off x="6384925" y="3624263"/>
            <a:ext cx="450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/>
              <a:t>=</a:t>
            </a:r>
          </a:p>
        </p:txBody>
      </p:sp>
      <p:sp>
        <p:nvSpPr>
          <p:cNvPr id="19494" name="Text Box 38"/>
          <p:cNvSpPr txBox="1">
            <a:spLocks noChangeArrowheads="1"/>
          </p:cNvSpPr>
          <p:nvPr/>
        </p:nvSpPr>
        <p:spPr bwMode="auto">
          <a:xfrm>
            <a:off x="3155950" y="2133600"/>
            <a:ext cx="1149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/>
              <a:t>AND</a:t>
            </a:r>
          </a:p>
        </p:txBody>
      </p:sp>
      <p:sp>
        <p:nvSpPr>
          <p:cNvPr id="19495" name="Text Box 39"/>
          <p:cNvSpPr txBox="1">
            <a:spLocks noChangeArrowheads="1"/>
          </p:cNvSpPr>
          <p:nvPr/>
        </p:nvSpPr>
        <p:spPr bwMode="auto">
          <a:xfrm>
            <a:off x="6248400" y="2133600"/>
            <a:ext cx="450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/>
              <a:t>=</a:t>
            </a:r>
          </a:p>
        </p:txBody>
      </p:sp>
      <p:sp>
        <p:nvSpPr>
          <p:cNvPr id="19496" name="Text Box 40"/>
          <p:cNvSpPr txBox="1">
            <a:spLocks noChangeArrowheads="1"/>
          </p:cNvSpPr>
          <p:nvPr/>
        </p:nvSpPr>
        <p:spPr bwMode="auto">
          <a:xfrm>
            <a:off x="1524000" y="2133600"/>
            <a:ext cx="438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/>
              <a:t>0</a:t>
            </a:r>
          </a:p>
        </p:txBody>
      </p:sp>
      <p:sp>
        <p:nvSpPr>
          <p:cNvPr id="19497" name="Text Box 41"/>
          <p:cNvSpPr txBox="1">
            <a:spLocks noChangeArrowheads="1"/>
          </p:cNvSpPr>
          <p:nvPr/>
        </p:nvSpPr>
        <p:spPr bwMode="auto">
          <a:xfrm>
            <a:off x="4318000" y="2133600"/>
            <a:ext cx="438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/>
              <a:t>1</a:t>
            </a:r>
          </a:p>
        </p:txBody>
      </p:sp>
      <p:sp>
        <p:nvSpPr>
          <p:cNvPr id="19498" name="Text Box 42"/>
          <p:cNvSpPr txBox="1">
            <a:spLocks noChangeArrowheads="1"/>
          </p:cNvSpPr>
          <p:nvPr/>
        </p:nvSpPr>
        <p:spPr bwMode="auto">
          <a:xfrm>
            <a:off x="7061200" y="2133600"/>
            <a:ext cx="438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/>
              <a:t>0</a:t>
            </a:r>
          </a:p>
        </p:txBody>
      </p:sp>
      <p:sp>
        <p:nvSpPr>
          <p:cNvPr id="19499" name="Text Box 55"/>
          <p:cNvSpPr txBox="1">
            <a:spLocks noChangeArrowheads="1"/>
          </p:cNvSpPr>
          <p:nvPr/>
        </p:nvSpPr>
        <p:spPr bwMode="auto">
          <a:xfrm>
            <a:off x="1355725" y="5599113"/>
            <a:ext cx="4654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“AND” works but the calculator will insert “&amp;”</a:t>
            </a:r>
          </a:p>
        </p:txBody>
      </p:sp>
    </p:spTree>
    <p:extLst>
      <p:ext uri="{BB962C8B-B14F-4D97-AF65-F5344CB8AC3E}">
        <p14:creationId xmlns:p14="http://schemas.microsoft.com/office/powerpoint/2010/main" val="197639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Raster Math: Boolean OR</a:t>
            </a:r>
          </a:p>
        </p:txBody>
      </p:sp>
      <p:graphicFrame>
        <p:nvGraphicFramePr>
          <p:cNvPr id="207875" name="Group 3"/>
          <p:cNvGraphicFramePr>
            <a:graphicFrameLocks noGrp="1"/>
          </p:cNvGraphicFramePr>
          <p:nvPr>
            <p:ph sz="half" idx="1"/>
          </p:nvPr>
        </p:nvGraphicFramePr>
        <p:xfrm>
          <a:off x="1371600" y="3352800"/>
          <a:ext cx="1828800" cy="1447800"/>
        </p:xfrm>
        <a:graphic>
          <a:graphicData uri="http://schemas.openxmlformats.org/drawingml/2006/table">
            <a:tbl>
              <a:tblPr/>
              <a:tblGrid>
                <a:gridCol w="914400"/>
                <a:gridCol w="914400"/>
              </a:tblGrid>
              <a:tr h="723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7886" name="Group 14"/>
          <p:cNvGraphicFramePr>
            <a:graphicFrameLocks noGrp="1"/>
          </p:cNvGraphicFramePr>
          <p:nvPr>
            <p:ph sz="quarter" idx="2"/>
          </p:nvPr>
        </p:nvGraphicFramePr>
        <p:xfrm>
          <a:off x="4114800" y="3352800"/>
          <a:ext cx="1905000" cy="1485900"/>
        </p:xfrm>
        <a:graphic>
          <a:graphicData uri="http://schemas.openxmlformats.org/drawingml/2006/table">
            <a:tbl>
              <a:tblPr/>
              <a:tblGrid>
                <a:gridCol w="952500"/>
                <a:gridCol w="952500"/>
              </a:tblGrid>
              <a:tr h="742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7897" name="Group 25"/>
          <p:cNvGraphicFramePr>
            <a:graphicFrameLocks noGrp="1"/>
          </p:cNvGraphicFramePr>
          <p:nvPr>
            <p:ph sz="quarter" idx="3"/>
          </p:nvPr>
        </p:nvGraphicFramePr>
        <p:xfrm>
          <a:off x="6934200" y="3352800"/>
          <a:ext cx="1905000" cy="1524000"/>
        </p:xfrm>
        <a:graphic>
          <a:graphicData uri="http://schemas.openxmlformats.org/drawingml/2006/table">
            <a:tbl>
              <a:tblPr/>
              <a:tblGrid>
                <a:gridCol w="952500"/>
                <a:gridCol w="952500"/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16" name="Text Box 36"/>
          <p:cNvSpPr txBox="1">
            <a:spLocks noChangeArrowheads="1"/>
          </p:cNvSpPr>
          <p:nvPr/>
        </p:nvSpPr>
        <p:spPr bwMode="auto">
          <a:xfrm>
            <a:off x="3219450" y="3733800"/>
            <a:ext cx="869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/>
              <a:t>OR</a:t>
            </a:r>
          </a:p>
        </p:txBody>
      </p:sp>
      <p:sp>
        <p:nvSpPr>
          <p:cNvPr id="20517" name="Text Box 37"/>
          <p:cNvSpPr txBox="1">
            <a:spLocks noChangeArrowheads="1"/>
          </p:cNvSpPr>
          <p:nvPr/>
        </p:nvSpPr>
        <p:spPr bwMode="auto">
          <a:xfrm>
            <a:off x="6156325" y="3624263"/>
            <a:ext cx="450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/>
              <a:t>=</a:t>
            </a:r>
          </a:p>
        </p:txBody>
      </p:sp>
      <p:sp>
        <p:nvSpPr>
          <p:cNvPr id="20518" name="Text Box 38"/>
          <p:cNvSpPr txBox="1">
            <a:spLocks noChangeArrowheads="1"/>
          </p:cNvSpPr>
          <p:nvPr/>
        </p:nvSpPr>
        <p:spPr bwMode="auto">
          <a:xfrm>
            <a:off x="3295650" y="2133600"/>
            <a:ext cx="869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/>
              <a:t>OR</a:t>
            </a:r>
          </a:p>
        </p:txBody>
      </p:sp>
      <p:sp>
        <p:nvSpPr>
          <p:cNvPr id="20519" name="Text Box 39"/>
          <p:cNvSpPr txBox="1">
            <a:spLocks noChangeArrowheads="1"/>
          </p:cNvSpPr>
          <p:nvPr/>
        </p:nvSpPr>
        <p:spPr bwMode="auto">
          <a:xfrm>
            <a:off x="6248400" y="2133600"/>
            <a:ext cx="450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/>
              <a:t>=</a:t>
            </a:r>
          </a:p>
        </p:txBody>
      </p:sp>
      <p:sp>
        <p:nvSpPr>
          <p:cNvPr id="20520" name="Text Box 40"/>
          <p:cNvSpPr txBox="1">
            <a:spLocks noChangeArrowheads="1"/>
          </p:cNvSpPr>
          <p:nvPr/>
        </p:nvSpPr>
        <p:spPr bwMode="auto">
          <a:xfrm>
            <a:off x="1524000" y="2133600"/>
            <a:ext cx="438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/>
              <a:t>0</a:t>
            </a:r>
          </a:p>
        </p:txBody>
      </p:sp>
      <p:sp>
        <p:nvSpPr>
          <p:cNvPr id="20521" name="Text Box 41"/>
          <p:cNvSpPr txBox="1">
            <a:spLocks noChangeArrowheads="1"/>
          </p:cNvSpPr>
          <p:nvPr/>
        </p:nvSpPr>
        <p:spPr bwMode="auto">
          <a:xfrm>
            <a:off x="4876800" y="2133600"/>
            <a:ext cx="438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/>
              <a:t>1</a:t>
            </a:r>
          </a:p>
        </p:txBody>
      </p:sp>
      <p:sp>
        <p:nvSpPr>
          <p:cNvPr id="20522" name="Text Box 42"/>
          <p:cNvSpPr txBox="1">
            <a:spLocks noChangeArrowheads="1"/>
          </p:cNvSpPr>
          <p:nvPr/>
        </p:nvSpPr>
        <p:spPr bwMode="auto">
          <a:xfrm>
            <a:off x="7061200" y="2133600"/>
            <a:ext cx="438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/>
              <a:t>1</a:t>
            </a:r>
          </a:p>
        </p:txBody>
      </p:sp>
      <p:sp>
        <p:nvSpPr>
          <p:cNvPr id="20523" name="Text Box 43"/>
          <p:cNvSpPr txBox="1">
            <a:spLocks noChangeArrowheads="1"/>
          </p:cNvSpPr>
          <p:nvPr/>
        </p:nvSpPr>
        <p:spPr bwMode="auto">
          <a:xfrm>
            <a:off x="1355725" y="5599113"/>
            <a:ext cx="4425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“OR” works but the calculator will insert “!”</a:t>
            </a:r>
          </a:p>
        </p:txBody>
      </p:sp>
    </p:spTree>
    <p:extLst>
      <p:ext uri="{BB962C8B-B14F-4D97-AF65-F5344CB8AC3E}">
        <p14:creationId xmlns:p14="http://schemas.microsoft.com/office/powerpoint/2010/main" val="172556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3"/>
          <p:cNvSpPr txBox="1">
            <a:spLocks noChangeArrowheads="1"/>
          </p:cNvSpPr>
          <p:nvPr/>
        </p:nvSpPr>
        <p:spPr bwMode="auto">
          <a:xfrm>
            <a:off x="267984" y="3706812"/>
            <a:ext cx="8534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000" dirty="0"/>
              <a:t>Probability of encountering the cascade </a:t>
            </a:r>
            <a:r>
              <a:rPr lang="en-US" sz="2000" dirty="0" err="1"/>
              <a:t>treefrog</a:t>
            </a:r>
            <a:r>
              <a:rPr lang="en-US" sz="2000" dirty="0"/>
              <a:t> (</a:t>
            </a:r>
            <a:r>
              <a:rPr lang="en-US" sz="2000" i="1" dirty="0" err="1"/>
              <a:t>Litoria</a:t>
            </a:r>
            <a:r>
              <a:rPr lang="en-US" sz="2000" i="1" dirty="0"/>
              <a:t> </a:t>
            </a:r>
            <a:r>
              <a:rPr lang="en-US" sz="2000" i="1" dirty="0" err="1"/>
              <a:t>pearsoniana</a:t>
            </a:r>
            <a:r>
              <a:rPr lang="en-US" sz="2000" dirty="0"/>
              <a:t>) within the forests of eastern Australia:</a:t>
            </a:r>
          </a:p>
        </p:txBody>
      </p:sp>
      <p:sp>
        <p:nvSpPr>
          <p:cNvPr id="11267" name="Rectangle 6"/>
          <p:cNvSpPr>
            <a:spLocks noChangeArrowheads="1"/>
          </p:cNvSpPr>
          <p:nvPr/>
        </p:nvSpPr>
        <p:spPr bwMode="auto">
          <a:xfrm>
            <a:off x="725184" y="4449762"/>
            <a:ext cx="7924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000" b="0" dirty="0"/>
              <a:t>1 / (1 + </a:t>
            </a:r>
            <a:r>
              <a:rPr lang="en-US" sz="2000" b="0" dirty="0" err="1"/>
              <a:t>exp</a:t>
            </a:r>
            <a:r>
              <a:rPr lang="en-US" sz="2000" b="0" dirty="0"/>
              <a:t>(10.48  –  2.204 * log</a:t>
            </a:r>
            <a:r>
              <a:rPr lang="en-US" sz="2000" b="0" baseline="-25000" dirty="0"/>
              <a:t>10</a:t>
            </a:r>
            <a:r>
              <a:rPr lang="en-US" sz="2000" b="0" dirty="0"/>
              <a:t>(</a:t>
            </a:r>
            <a:r>
              <a:rPr lang="en-US" sz="2000" b="0" i="1" dirty="0"/>
              <a:t>RAINFALL</a:t>
            </a:r>
            <a:r>
              <a:rPr lang="en-US" sz="2000" b="0" dirty="0"/>
              <a:t>)  –  2.037 * </a:t>
            </a:r>
            <a:r>
              <a:rPr lang="en-US" sz="2000" b="0" i="1" dirty="0"/>
              <a:t>PALMS</a:t>
            </a:r>
            <a:r>
              <a:rPr lang="en-US" sz="2000" b="0" dirty="0"/>
              <a:t>))</a:t>
            </a:r>
          </a:p>
        </p:txBody>
      </p:sp>
      <p:sp>
        <p:nvSpPr>
          <p:cNvPr id="8" name="Rectangle 7"/>
          <p:cNvSpPr/>
          <p:nvPr/>
        </p:nvSpPr>
        <p:spPr>
          <a:xfrm>
            <a:off x="152400" y="6096000"/>
            <a:ext cx="9296400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RAINFALL= the annual volume of rain falling in the watershed above the stream </a:t>
            </a:r>
          </a:p>
          <a:p>
            <a:pPr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PALMS = 1 if palms are present at the site and 0 otherwise. </a:t>
            </a:r>
          </a:p>
        </p:txBody>
      </p:sp>
      <p:sp>
        <p:nvSpPr>
          <p:cNvPr id="11269" name="WordArt 4"/>
          <p:cNvSpPr>
            <a:spLocks noChangeArrowheads="1" noChangeShapeType="1" noTextEdit="1"/>
          </p:cNvSpPr>
          <p:nvPr/>
        </p:nvSpPr>
        <p:spPr bwMode="auto">
          <a:xfrm>
            <a:off x="304800" y="228600"/>
            <a:ext cx="5745163" cy="666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248FA4"/>
                    </a:gs>
                    <a:gs pos="100000">
                      <a:srgbClr val="B9C4C7"/>
                    </a:gs>
                  </a:gsLst>
                  <a:lin ang="5400000" scaled="1"/>
                </a:gra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lt"/>
                <a:cs typeface="+mn-lt"/>
              </a:rPr>
              <a:t>Raster Analysis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177800" y="1219200"/>
            <a:ext cx="6832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6" tIns="45718" rIns="91436" bIns="45718"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900" kern="0" dirty="0">
                <a:latin typeface="+mn-lt"/>
              </a:rPr>
              <a:t>Map Algebra Examples:</a:t>
            </a:r>
            <a:endParaRPr lang="en-US" sz="2900" b="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US" sz="2900" b="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en-US" sz="2000" kern="0" dirty="0">
                <a:latin typeface="+mn-lt"/>
              </a:rPr>
              <a:t>Fire Hazard</a:t>
            </a:r>
            <a:r>
              <a:rPr lang="en-US" sz="2400" kern="0" dirty="0">
                <a:latin typeface="+mn-lt"/>
              </a:rPr>
              <a:t>: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2400" b="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900" b="0" kern="0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3400" y="2667000"/>
            <a:ext cx="637857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0" kern="0" dirty="0"/>
              <a:t>[Fuel Density Hazard] + [Slope Hazard] + [</a:t>
            </a:r>
            <a:r>
              <a:rPr lang="en-US" b="0" kern="0" dirty="0" err="1"/>
              <a:t>Veg</a:t>
            </a:r>
            <a:r>
              <a:rPr lang="en-US" b="0" kern="0" dirty="0"/>
              <a:t> Type Hazard]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05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mat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2590800"/>
            <a:ext cx="6645275" cy="208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reflection blurRad="6350" stA="52000" endA="300" endPos="35000" dir="5400000" sy="-100000" algn="bl" rotWithShape="0"/>
          </a:effectLst>
        </p:spPr>
      </p:pic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288925" y="5486400"/>
            <a:ext cx="7261225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Arithmetic Operators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(+, -, *, /)</a:t>
            </a:r>
          </a:p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Mathematical Functions (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Sqr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Sqrt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, Log, Abs, exp, </a:t>
            </a:r>
            <a:r>
              <a:rPr lang="en-US" sz="2000" dirty="0" err="1">
                <a:solidFill>
                  <a:schemeClr val="bg1">
                    <a:lumMod val="50000"/>
                  </a:schemeClr>
                </a:solidFill>
              </a:rPr>
              <a:t>int</a:t>
            </a: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, etc.)</a:t>
            </a:r>
          </a:p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Comparison Operators (&gt;, &gt;=, =, &lt;&gt;, &lt;, &lt;=)</a:t>
            </a:r>
          </a:p>
          <a:p>
            <a:pPr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Boolean Operators (AND, OR, NOT, XOR)</a:t>
            </a:r>
          </a:p>
          <a:p>
            <a:pPr>
              <a:lnSpc>
                <a:spcPct val="80000"/>
              </a:lnSpc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196" name="WordArt 4"/>
          <p:cNvSpPr>
            <a:spLocks noChangeArrowheads="1" noChangeShapeType="1" noTextEdit="1"/>
          </p:cNvSpPr>
          <p:nvPr/>
        </p:nvSpPr>
        <p:spPr bwMode="auto">
          <a:xfrm>
            <a:off x="304800" y="228600"/>
            <a:ext cx="5745163" cy="666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248FA4"/>
                    </a:gs>
                    <a:gs pos="100000">
                      <a:srgbClr val="B9C4C7"/>
                    </a:gs>
                  </a:gsLst>
                  <a:lin ang="5400000" scaled="1"/>
                </a:gra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lt"/>
                <a:cs typeface="+mn-lt"/>
              </a:rPr>
              <a:t>Raster </a:t>
            </a:r>
            <a:r>
              <a:rPr lang="en-US" sz="28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248FA4"/>
                    </a:gs>
                    <a:gs pos="100000">
                      <a:srgbClr val="B9C4C7"/>
                    </a:gs>
                  </a:gsLst>
                  <a:lin ang="5400000" scaled="1"/>
                </a:gra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+mn-lt"/>
                <a:ea typeface="+mn-lt"/>
                <a:cs typeface="+mn-lt"/>
              </a:rPr>
              <a:t>Math</a:t>
            </a:r>
            <a:endParaRPr lang="en-US" sz="28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248FA4"/>
                  </a:gs>
                  <a:gs pos="100000">
                    <a:srgbClr val="B9C4C7"/>
                  </a:gs>
                </a:gsLst>
                <a:lin ang="5400000" scaled="1"/>
              </a:gradFill>
              <a:effectLst>
                <a:outerShdw dist="38100" dir="2700000" algn="tl" rotWithShape="0">
                  <a:srgbClr val="000000">
                    <a:alpha val="43137"/>
                  </a:srgbClr>
                </a:outerShdw>
              </a:effectLst>
              <a:latin typeface="+mn-lt"/>
              <a:ea typeface="+mn-lt"/>
              <a:cs typeface="+mn-lt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77800" y="1219200"/>
            <a:ext cx="8785225" cy="484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6" tIns="45718" rIns="91436" bIns="45718"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900" b="0" kern="0" dirty="0">
                <a:latin typeface="+mn-lt"/>
              </a:rPr>
              <a:t>	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2900" b="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400" b="0" kern="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2900" b="0" kern="0" dirty="0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1000" y="1828800"/>
            <a:ext cx="2011363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kern="0" dirty="0">
                <a:solidFill>
                  <a:schemeClr val="bg1">
                    <a:lumMod val="50000"/>
                  </a:schemeClr>
                </a:solidFill>
              </a:rPr>
              <a:t>LayerA + LayerB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Raster Calculator</a:t>
            </a:r>
          </a:p>
        </p:txBody>
      </p:sp>
      <p:sp>
        <p:nvSpPr>
          <p:cNvPr id="13315" name="Rectangle 6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altLang="en-US" smtClean="0"/>
              <a:t>Toolbox </a:t>
            </a:r>
            <a:r>
              <a:rPr lang="en-US" altLang="en-US" smtClean="0">
                <a:cs typeface="Arial" charset="0"/>
              </a:rPr>
              <a:t>→</a:t>
            </a:r>
            <a:r>
              <a:rPr lang="en-US" altLang="en-US" smtClean="0"/>
              <a:t> Spatial Analysis Tools </a:t>
            </a:r>
            <a:r>
              <a:rPr lang="en-US" altLang="en-US" smtClean="0">
                <a:cs typeface="Arial" charset="0"/>
              </a:rPr>
              <a:t>→</a:t>
            </a:r>
            <a:r>
              <a:rPr lang="en-US" altLang="en-US" smtClean="0"/>
              <a:t> Map Algebra </a:t>
            </a:r>
            <a:r>
              <a:rPr lang="en-US" altLang="en-US" smtClean="0">
                <a:cs typeface="Arial" charset="0"/>
              </a:rPr>
              <a:t>→</a:t>
            </a:r>
            <a:r>
              <a:rPr lang="en-US" altLang="en-US" smtClean="0"/>
              <a:t> Raster Calculator</a:t>
            </a:r>
          </a:p>
        </p:txBody>
      </p:sp>
      <p:pic>
        <p:nvPicPr>
          <p:cNvPr id="1331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317" y="2819400"/>
            <a:ext cx="6781800" cy="3840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706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Yourself</a:t>
            </a:r>
            <a:endParaRPr lang="en-US" dirty="0"/>
          </a:p>
        </p:txBody>
      </p:sp>
      <p:graphicFrame>
        <p:nvGraphicFramePr>
          <p:cNvPr id="3" name="Group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8040645"/>
              </p:ext>
            </p:extLst>
          </p:nvPr>
        </p:nvGraphicFramePr>
        <p:xfrm>
          <a:off x="762000" y="4114800"/>
          <a:ext cx="1828800" cy="1447800"/>
        </p:xfrm>
        <a:graphic>
          <a:graphicData uri="http://schemas.openxmlformats.org/drawingml/2006/table">
            <a:tbl>
              <a:tblPr/>
              <a:tblGrid>
                <a:gridCol w="914400"/>
                <a:gridCol w="914400"/>
              </a:tblGrid>
              <a:tr h="723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Group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3964914"/>
              </p:ext>
            </p:extLst>
          </p:nvPr>
        </p:nvGraphicFramePr>
        <p:xfrm>
          <a:off x="3505200" y="4114800"/>
          <a:ext cx="1905000" cy="1485900"/>
        </p:xfrm>
        <a:graphic>
          <a:graphicData uri="http://schemas.openxmlformats.org/drawingml/2006/table">
            <a:tbl>
              <a:tblPr/>
              <a:tblGrid>
                <a:gridCol w="952500"/>
                <a:gridCol w="952500"/>
              </a:tblGrid>
              <a:tr h="742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Group 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8489101"/>
              </p:ext>
            </p:extLst>
          </p:nvPr>
        </p:nvGraphicFramePr>
        <p:xfrm>
          <a:off x="6324600" y="4114800"/>
          <a:ext cx="1905000" cy="1600200"/>
        </p:xfrm>
        <a:graphic>
          <a:graphicData uri="http://schemas.openxmlformats.org/drawingml/2006/table">
            <a:tbl>
              <a:tblPr/>
              <a:tblGrid>
                <a:gridCol w="952500"/>
                <a:gridCol w="952500"/>
              </a:tblGrid>
              <a:tr h="800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0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 Box 48"/>
          <p:cNvSpPr txBox="1">
            <a:spLocks noChangeArrowheads="1"/>
          </p:cNvSpPr>
          <p:nvPr/>
        </p:nvSpPr>
        <p:spPr bwMode="auto">
          <a:xfrm>
            <a:off x="2875548" y="4495800"/>
            <a:ext cx="33855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 dirty="0" smtClean="0"/>
              <a:t>-</a:t>
            </a:r>
            <a:endParaRPr lang="en-US" altLang="en-US" sz="3600" dirty="0"/>
          </a:p>
        </p:txBody>
      </p:sp>
      <p:sp>
        <p:nvSpPr>
          <p:cNvPr id="7" name="Text Box 49"/>
          <p:cNvSpPr txBox="1">
            <a:spLocks noChangeArrowheads="1"/>
          </p:cNvSpPr>
          <p:nvPr/>
        </p:nvSpPr>
        <p:spPr bwMode="auto">
          <a:xfrm>
            <a:off x="5546725" y="4386263"/>
            <a:ext cx="450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104061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Analysis Environment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Spatial Reference (Coordinate System)</a:t>
            </a:r>
          </a:p>
          <a:p>
            <a:pPr lvl="1" eaLnBrk="1" hangingPunct="1"/>
            <a:r>
              <a:rPr lang="en-US" altLang="en-US" smtClean="0"/>
              <a:t>Make them the same</a:t>
            </a:r>
          </a:p>
          <a:p>
            <a:pPr eaLnBrk="1" hangingPunct="1"/>
            <a:r>
              <a:rPr lang="en-US" altLang="en-US" smtClean="0"/>
              <a:t>Extent</a:t>
            </a:r>
          </a:p>
          <a:p>
            <a:pPr lvl="1" eaLnBrk="1" hangingPunct="1"/>
            <a:r>
              <a:rPr lang="en-US" altLang="en-US" smtClean="0"/>
              <a:t>Area of interest</a:t>
            </a:r>
          </a:p>
          <a:p>
            <a:pPr lvl="1" eaLnBrk="1" hangingPunct="1"/>
            <a:r>
              <a:rPr lang="en-US" altLang="en-US" smtClean="0"/>
              <a:t>All rasters should overlap</a:t>
            </a:r>
          </a:p>
          <a:p>
            <a:pPr eaLnBrk="1" hangingPunct="1"/>
            <a:r>
              <a:rPr lang="en-US" altLang="en-US" smtClean="0"/>
              <a:t>Cell Size</a:t>
            </a:r>
          </a:p>
          <a:p>
            <a:pPr lvl="1" eaLnBrk="1" hangingPunct="1"/>
            <a:r>
              <a:rPr lang="en-US" altLang="en-US" smtClean="0"/>
              <a:t>Largest of all rasters or larger</a:t>
            </a:r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1778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6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9248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Raster Math</a:t>
            </a:r>
          </a:p>
        </p:txBody>
      </p:sp>
      <p:graphicFrame>
        <p:nvGraphicFramePr>
          <p:cNvPr id="163855" name="Group 1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40808627"/>
              </p:ext>
            </p:extLst>
          </p:nvPr>
        </p:nvGraphicFramePr>
        <p:xfrm>
          <a:off x="762000" y="4114800"/>
          <a:ext cx="1828800" cy="1447800"/>
        </p:xfrm>
        <a:graphic>
          <a:graphicData uri="http://schemas.openxmlformats.org/drawingml/2006/table">
            <a:tbl>
              <a:tblPr/>
              <a:tblGrid>
                <a:gridCol w="914400"/>
                <a:gridCol w="914400"/>
              </a:tblGrid>
              <a:tr h="723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3858" name="Group 18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609188098"/>
              </p:ext>
            </p:extLst>
          </p:nvPr>
        </p:nvGraphicFramePr>
        <p:xfrm>
          <a:off x="3505200" y="4114800"/>
          <a:ext cx="1905000" cy="1485900"/>
        </p:xfrm>
        <a:graphic>
          <a:graphicData uri="http://schemas.openxmlformats.org/drawingml/2006/table">
            <a:tbl>
              <a:tblPr/>
              <a:tblGrid>
                <a:gridCol w="952500"/>
                <a:gridCol w="952500"/>
              </a:tblGrid>
              <a:tr h="742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3870" name="Group 30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569340373"/>
              </p:ext>
            </p:extLst>
          </p:nvPr>
        </p:nvGraphicFramePr>
        <p:xfrm>
          <a:off x="6324600" y="4114800"/>
          <a:ext cx="1905000" cy="1600200"/>
        </p:xfrm>
        <a:graphic>
          <a:graphicData uri="http://schemas.openxmlformats.org/drawingml/2006/table">
            <a:tbl>
              <a:tblPr/>
              <a:tblGrid>
                <a:gridCol w="952500"/>
                <a:gridCol w="952500"/>
              </a:tblGrid>
              <a:tr h="800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0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72" name="Text Box 48"/>
          <p:cNvSpPr txBox="1">
            <a:spLocks noChangeArrowheads="1"/>
          </p:cNvSpPr>
          <p:nvPr/>
        </p:nvSpPr>
        <p:spPr bwMode="auto">
          <a:xfrm>
            <a:off x="2819400" y="4495800"/>
            <a:ext cx="450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/>
              <a:t>+</a:t>
            </a:r>
          </a:p>
        </p:txBody>
      </p:sp>
      <p:sp>
        <p:nvSpPr>
          <p:cNvPr id="14373" name="Text Box 49"/>
          <p:cNvSpPr txBox="1">
            <a:spLocks noChangeArrowheads="1"/>
          </p:cNvSpPr>
          <p:nvPr/>
        </p:nvSpPr>
        <p:spPr bwMode="auto">
          <a:xfrm>
            <a:off x="5546725" y="4386263"/>
            <a:ext cx="450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/>
              <a:t>=</a:t>
            </a:r>
          </a:p>
        </p:txBody>
      </p:sp>
      <p:sp>
        <p:nvSpPr>
          <p:cNvPr id="14374" name="Text Box 51"/>
          <p:cNvSpPr txBox="1">
            <a:spLocks noChangeArrowheads="1"/>
          </p:cNvSpPr>
          <p:nvPr/>
        </p:nvSpPr>
        <p:spPr bwMode="auto">
          <a:xfrm>
            <a:off x="2895600" y="2895600"/>
            <a:ext cx="450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/>
              <a:t>+</a:t>
            </a:r>
          </a:p>
        </p:txBody>
      </p:sp>
      <p:sp>
        <p:nvSpPr>
          <p:cNvPr id="14375" name="Text Box 52"/>
          <p:cNvSpPr txBox="1">
            <a:spLocks noChangeArrowheads="1"/>
          </p:cNvSpPr>
          <p:nvPr/>
        </p:nvSpPr>
        <p:spPr bwMode="auto">
          <a:xfrm>
            <a:off x="5638800" y="2895600"/>
            <a:ext cx="450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/>
              <a:t>=</a:t>
            </a:r>
          </a:p>
        </p:txBody>
      </p:sp>
      <p:sp>
        <p:nvSpPr>
          <p:cNvPr id="14376" name="Text Box 53"/>
          <p:cNvSpPr txBox="1">
            <a:spLocks noChangeArrowheads="1"/>
          </p:cNvSpPr>
          <p:nvPr/>
        </p:nvSpPr>
        <p:spPr bwMode="auto">
          <a:xfrm>
            <a:off x="914400" y="2895600"/>
            <a:ext cx="438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/>
              <a:t>1</a:t>
            </a:r>
          </a:p>
        </p:txBody>
      </p:sp>
      <p:sp>
        <p:nvSpPr>
          <p:cNvPr id="14377" name="Text Box 54"/>
          <p:cNvSpPr txBox="1">
            <a:spLocks noChangeArrowheads="1"/>
          </p:cNvSpPr>
          <p:nvPr/>
        </p:nvSpPr>
        <p:spPr bwMode="auto">
          <a:xfrm>
            <a:off x="4191000" y="2895600"/>
            <a:ext cx="692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/>
              <a:t>12</a:t>
            </a:r>
          </a:p>
        </p:txBody>
      </p:sp>
      <p:sp>
        <p:nvSpPr>
          <p:cNvPr id="14378" name="Text Box 55"/>
          <p:cNvSpPr txBox="1">
            <a:spLocks noChangeArrowheads="1"/>
          </p:cNvSpPr>
          <p:nvPr/>
        </p:nvSpPr>
        <p:spPr bwMode="auto">
          <a:xfrm>
            <a:off x="6781800" y="2895600"/>
            <a:ext cx="692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3600"/>
              <a:t>13</a:t>
            </a:r>
          </a:p>
        </p:txBody>
      </p:sp>
      <p:sp>
        <p:nvSpPr>
          <p:cNvPr id="14379" name="Text Box 45"/>
          <p:cNvSpPr txBox="1">
            <a:spLocks noChangeArrowheads="1"/>
          </p:cNvSpPr>
          <p:nvPr/>
        </p:nvSpPr>
        <p:spPr bwMode="auto">
          <a:xfrm>
            <a:off x="-701675" y="13319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80" name="Rectangle 46"/>
          <p:cNvSpPr>
            <a:spLocks noChangeArrowheads="1"/>
          </p:cNvSpPr>
          <p:nvPr/>
        </p:nvSpPr>
        <p:spPr bwMode="auto">
          <a:xfrm>
            <a:off x="228600" y="1219200"/>
            <a:ext cx="79248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FontTx/>
              <a:buChar char="•"/>
            </a:pPr>
            <a:r>
              <a:rPr lang="en-US" altLang="en-US" sz="3200" dirty="0"/>
              <a:t>Raster Math </a:t>
            </a:r>
            <a:r>
              <a:rPr lang="en-US" altLang="en-US" sz="3200" dirty="0">
                <a:cs typeface="Arial" charset="0"/>
              </a:rPr>
              <a:t>≠ Vector or Linear Algebra</a:t>
            </a:r>
          </a:p>
        </p:txBody>
      </p:sp>
    </p:spTree>
    <p:extLst>
      <p:ext uri="{BB962C8B-B14F-4D97-AF65-F5344CB8AC3E}">
        <p14:creationId xmlns:p14="http://schemas.microsoft.com/office/powerpoint/2010/main" val="132892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Common Functions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Local:</a:t>
            </a:r>
          </a:p>
          <a:p>
            <a:pPr lvl="1" eaLnBrk="1" hangingPunct="1"/>
            <a:r>
              <a:rPr lang="en-US" altLang="en-US" smtClean="0"/>
              <a:t>Arithmatic: +,-,/, *, </a:t>
            </a:r>
          </a:p>
          <a:p>
            <a:pPr lvl="2" eaLnBrk="1" hangingPunct="1"/>
            <a:r>
              <a:rPr lang="en-US" altLang="en-US" smtClean="0"/>
              <a:t>MOD (Modulo): returns the remainder</a:t>
            </a:r>
          </a:p>
          <a:p>
            <a:pPr lvl="1" eaLnBrk="1" hangingPunct="1"/>
            <a:r>
              <a:rPr lang="en-US" altLang="en-US" smtClean="0"/>
              <a:t>Boolean: </a:t>
            </a:r>
          </a:p>
          <a:p>
            <a:pPr lvl="2" eaLnBrk="1" hangingPunct="1"/>
            <a:r>
              <a:rPr lang="en-US" altLang="en-US" smtClean="0"/>
              <a:t>OR: If either input is true, output is true</a:t>
            </a:r>
          </a:p>
          <a:p>
            <a:pPr lvl="2" eaLnBrk="1" hangingPunct="1"/>
            <a:r>
              <a:rPr lang="en-US" altLang="en-US" smtClean="0"/>
              <a:t>AND: If both inputs are true, output is true</a:t>
            </a:r>
          </a:p>
          <a:p>
            <a:pPr lvl="1" eaLnBrk="1" hangingPunct="1"/>
            <a:r>
              <a:rPr lang="en-US" altLang="en-US" smtClean="0"/>
              <a:t>CON (Conditional)</a:t>
            </a:r>
          </a:p>
        </p:txBody>
      </p:sp>
    </p:spTree>
    <p:extLst>
      <p:ext uri="{BB962C8B-B14F-4D97-AF65-F5344CB8AC3E}">
        <p14:creationId xmlns:p14="http://schemas.microsoft.com/office/powerpoint/2010/main" val="401910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Mathematical Functions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Abs (absolute): flips negatives to positive</a:t>
            </a:r>
          </a:p>
          <a:p>
            <a:pPr eaLnBrk="1" hangingPunct="1"/>
            <a:r>
              <a:rPr lang="en-US" altLang="en-US" smtClean="0"/>
              <a:t>Ceil (ceiling): float to integer next highest integer value (i.e. 1.1 -&gt; 2)</a:t>
            </a:r>
          </a:p>
          <a:p>
            <a:pPr eaLnBrk="1" hangingPunct="1"/>
            <a:r>
              <a:rPr lang="en-US" altLang="en-US" smtClean="0"/>
              <a:t>Floor: float to integer giving next lowest integer value (i.e. 1.1 -&gt; 1)</a:t>
            </a:r>
          </a:p>
          <a:p>
            <a:pPr eaLnBrk="1" hangingPunct="1"/>
            <a:r>
              <a:rPr lang="en-US" altLang="en-US" smtClean="0"/>
              <a:t>Int (integer): truncates float to integer</a:t>
            </a:r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8327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ass design template">
  <a:themeElements>
    <a:clrScheme name="Glass design template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lass design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Glass design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design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design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design template</Template>
  <TotalTime>0</TotalTime>
  <Words>466</Words>
  <Application>Microsoft Office PowerPoint</Application>
  <PresentationFormat>On-screen Show (4:3)</PresentationFormat>
  <Paragraphs>150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Glass design template</vt:lpstr>
      <vt:lpstr>PowerPoint Presentation</vt:lpstr>
      <vt:lpstr>PowerPoint Presentation</vt:lpstr>
      <vt:lpstr>PowerPoint Presentation</vt:lpstr>
      <vt:lpstr>Raster Calculator</vt:lpstr>
      <vt:lpstr>Test Yourself</vt:lpstr>
      <vt:lpstr>Analysis Environment</vt:lpstr>
      <vt:lpstr>Raster Math</vt:lpstr>
      <vt:lpstr>Common Functions</vt:lpstr>
      <vt:lpstr>Mathematical Functions</vt:lpstr>
      <vt:lpstr>Comparisons</vt:lpstr>
      <vt:lpstr>Raster Math: Comparisons</vt:lpstr>
      <vt:lpstr>Raster Math: Boolean AND</vt:lpstr>
      <vt:lpstr>Raster Math: Boolean OR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2012-03-19T23:07:24Z</dcterms:created>
  <dcterms:modified xsi:type="dcterms:W3CDTF">2014-10-21T18:47:14Z</dcterms:modified>
</cp:coreProperties>
</file>