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283" r:id="rId2"/>
    <p:sldId id="318" r:id="rId3"/>
    <p:sldId id="343" r:id="rId4"/>
    <p:sldId id="296" r:id="rId5"/>
    <p:sldId id="314" r:id="rId6"/>
    <p:sldId id="344" r:id="rId7"/>
    <p:sldId id="313" r:id="rId8"/>
    <p:sldId id="290" r:id="rId9"/>
    <p:sldId id="323" r:id="rId10"/>
    <p:sldId id="332" r:id="rId11"/>
    <p:sldId id="330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1B5E-E5F2-40DA-B4AA-D29C47668AC5}">
          <p14:sldIdLst>
            <p14:sldId id="283"/>
            <p14:sldId id="318"/>
            <p14:sldId id="343"/>
            <p14:sldId id="296"/>
            <p14:sldId id="314"/>
            <p14:sldId id="344"/>
            <p14:sldId id="313"/>
            <p14:sldId id="290"/>
            <p14:sldId id="323"/>
            <p14:sldId id="332"/>
            <p14:sldId id="330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104" d="100"/>
          <a:sy n="10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DA0D7-E489-47A6-B21A-84F8527A98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7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C27E4-1F6C-448B-AEFC-CAD74C5CD3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5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5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FB102-716E-4D6A-BDBB-00FEADCB57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The Remote Sensing world calls cell values are also called a </a:t>
            </a:r>
            <a:r>
              <a:rPr lang="en-US" sz="2800" b="1" u="sng" dirty="0"/>
              <a:t>digital number</a:t>
            </a:r>
            <a:r>
              <a:rPr lang="en-US" sz="2800" dirty="0"/>
              <a:t> or </a:t>
            </a:r>
            <a:r>
              <a:rPr lang="en-US" sz="2800" b="1" dirty="0"/>
              <a:t>DN.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/>
              <a:t>In most of the imagery we work with the DN represents the strength of the signal (amount of light) that is assigned to each grid cell (pixel).</a:t>
            </a:r>
          </a:p>
          <a:p>
            <a:pPr marL="114300" indent="0">
              <a:buNone/>
              <a:defRPr/>
            </a:pPr>
            <a:endParaRPr lang="en-US" sz="2800" dirty="0"/>
          </a:p>
          <a:p>
            <a:pPr lvl="1">
              <a:defRPr/>
            </a:pPr>
            <a:r>
              <a:rPr lang="en-US" sz="2400" dirty="0"/>
              <a:t>Low or None - Lowest DN (0 is at bottom of scale)</a:t>
            </a:r>
          </a:p>
          <a:p>
            <a:pPr lvl="1">
              <a:defRPr/>
            </a:pPr>
            <a:r>
              <a:rPr lang="en-US" sz="2400" dirty="0"/>
              <a:t>High - Maximum value (depends on radiometric resolution)</a:t>
            </a:r>
          </a:p>
          <a:p>
            <a:pPr lvl="1">
              <a:defRPr/>
            </a:pPr>
            <a:r>
              <a:rPr lang="en-US" sz="2400" dirty="0"/>
              <a:t>Others - Scaled in between (number of possible increments depends on radiometric resolution)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37" y="2669820"/>
            <a:ext cx="1976438" cy="18898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96" y="2507673"/>
            <a:ext cx="478155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02290"/>
            <a:ext cx="5094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WorldView</a:t>
            </a:r>
            <a:r>
              <a:rPr lang="en-US" sz="2800" dirty="0"/>
              <a:t> 3 (</a:t>
            </a:r>
            <a:r>
              <a:rPr lang="en-US" sz="2800" dirty="0" err="1"/>
              <a:t>DigitalGlobe</a:t>
            </a:r>
            <a:r>
              <a:rPr lang="en-US" sz="2800" dirty="0"/>
              <a:t>):     </a:t>
            </a:r>
          </a:p>
          <a:p>
            <a:r>
              <a:rPr lang="en-US" sz="2800" dirty="0"/>
              <a:t>0.4 m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2900" y="4195157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385165" y="3576580"/>
            <a:ext cx="73152" cy="73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3040" y="2167970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4049" y="3364468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0.4 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18710" y="2542032"/>
            <a:ext cx="0" cy="963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40359" y="3613366"/>
            <a:ext cx="950093" cy="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0351" y="4773078"/>
            <a:ext cx="286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WorldView-3 pixel is 0.4m x 0.4m  or 0.16m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59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Landsat  Spectral Resolution</a:t>
            </a:r>
            <a:endParaRPr lang="en-US" dirty="0"/>
          </a:p>
        </p:txBody>
      </p:sp>
      <p:pic>
        <p:nvPicPr>
          <p:cNvPr id="4" name="Picture 2" descr="http://landsat.gsfc.nasa.gov/wp-content/uploads/2013/01/ETM+vOLI-TIRS-web_Feb20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1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Temporal resolution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620000" cy="453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 Time between two subsequent data </a:t>
            </a:r>
          </a:p>
          <a:p>
            <a:pPr marL="0" indent="0" eaLnBrk="1" hangingPunct="1">
              <a:buNone/>
              <a:defRPr/>
            </a:pPr>
            <a:r>
              <a:rPr lang="en-US" sz="2800" dirty="0"/>
              <a:t>     acquisitions for an area or “return time”</a:t>
            </a:r>
          </a:p>
          <a:p>
            <a:pPr marL="914400" lvl="2" indent="0" eaLnBrk="1" hangingPunct="1">
              <a:buNone/>
              <a:defRPr/>
            </a:pPr>
            <a:endParaRPr lang="en-US" sz="2800" dirty="0"/>
          </a:p>
          <a:p>
            <a:pPr marL="914400" lvl="2" indent="0">
              <a:defRPr/>
            </a:pPr>
            <a:r>
              <a:rPr lang="en-US" sz="2800" dirty="0"/>
              <a:t>All of the Landsat satellites have a 16-day return time</a:t>
            </a:r>
          </a:p>
          <a:p>
            <a:pPr marL="914400" lvl="2" indent="0">
              <a:defRPr/>
            </a:pPr>
            <a:endParaRPr lang="en-US" sz="2800" i="1" dirty="0"/>
          </a:p>
          <a:p>
            <a:pPr marL="914400" lvl="2" indent="0">
              <a:defRPr/>
            </a:pPr>
            <a:r>
              <a:rPr lang="en-US" sz="2800" dirty="0"/>
              <a:t>MODIS has a 1-2 day return time.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Return Time </a:t>
            </a:r>
            <a:br>
              <a:rPr lang="en-US" dirty="0"/>
            </a:br>
            <a:r>
              <a:rPr lang="en-US" dirty="0"/>
              <a:t>(Temporal Resolution)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 Depends on:</a:t>
            </a:r>
          </a:p>
          <a:p>
            <a:pPr lvl="1" eaLnBrk="1" hangingPunct="1">
              <a:defRPr/>
            </a:pPr>
            <a:r>
              <a:rPr lang="en-US" sz="2800" dirty="0"/>
              <a:t>Orbital characteristics</a:t>
            </a:r>
          </a:p>
          <a:p>
            <a:pPr lvl="1" eaLnBrk="1" hangingPunct="1">
              <a:defRPr/>
            </a:pPr>
            <a:r>
              <a:rPr lang="en-US" sz="2800" dirty="0"/>
              <a:t>Swath width</a:t>
            </a:r>
          </a:p>
          <a:p>
            <a:pPr lvl="1" eaLnBrk="1" hangingPunct="1">
              <a:defRPr/>
            </a:pPr>
            <a:r>
              <a:rPr lang="en-US" sz="2800" dirty="0"/>
              <a:t>Ability to point the sensor</a:t>
            </a:r>
          </a:p>
          <a:p>
            <a:pPr lvl="1" eaLnBrk="1" hangingPunct="1">
              <a:defRPr/>
            </a:pPr>
            <a:endParaRPr lang="en-US" sz="2800" dirty="0"/>
          </a:p>
          <a:p>
            <a:pPr marL="457200" lvl="1" indent="0" eaLnBrk="1" hangingPunct="1"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8 Bands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04210"/>
              </p:ext>
            </p:extLst>
          </p:nvPr>
        </p:nvGraphicFramePr>
        <p:xfrm>
          <a:off x="457200" y="1143000"/>
          <a:ext cx="7848600" cy="565207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Band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Wavelength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Useful for mapping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Band 1 – coastal aerosol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0.43-0.45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US" sz="1400" dirty="0"/>
                      </a:br>
                      <a:r>
                        <a:rPr lang="en-US" sz="1400" dirty="0"/>
                        <a:t>Coastal and aerosol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400" dirty="0"/>
                        <a:t>Band 2 – 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0.45-0.51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Bathymetric mapping, distinguishing soil from vegetation and deciduous from coniferous vegetation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98">
                <a:tc>
                  <a:txBody>
                    <a:bodyPr/>
                    <a:lstStyle/>
                    <a:p>
                      <a:r>
                        <a:rPr lang="en-US" sz="1400" dirty="0"/>
                        <a:t>Band 3 - 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0.53-0.59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Emphasizes peak vegetation, which is useful for assessing plant vigor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32">
                <a:tc>
                  <a:txBody>
                    <a:bodyPr/>
                    <a:lstStyle/>
                    <a:p>
                      <a:r>
                        <a:rPr lang="en-US" sz="1400" dirty="0"/>
                        <a:t>Band 4 - red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0.64-0.67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Discriminates vegetation slopes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5 - Near Infrared (NIR)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085.-0.88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Emphasizes biomass content and shorelines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6 - Short-wave Infrared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1.57-1.65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Discriminates moisture content of soil and vegetation; penetrates thin clouds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7 - Short-wave Infrared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2.11-2.29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Improved moisture content of soil and vegetation and  thin cloud penetration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8 - Panchromatic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.50-.68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meter resolution, sharper image 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7">
                <a:tc>
                  <a:txBody>
                    <a:bodyPr/>
                    <a:lstStyle/>
                    <a:p>
                      <a:r>
                        <a:rPr lang="en-US" sz="1400" dirty="0"/>
                        <a:t>Band 9 – Cirrus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1.36 -1.38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Improved detection of cirrus cloud contamination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898">
                <a:tc>
                  <a:txBody>
                    <a:bodyPr/>
                    <a:lstStyle/>
                    <a:p>
                      <a:r>
                        <a:rPr lang="en-US" sz="1400" dirty="0"/>
                        <a:t>Band 10 – TIRS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10.60 – 11.19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meter resolution, thermal mapping and estimated soil moisture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r>
                        <a:rPr lang="en-US" sz="1400" dirty="0"/>
                        <a:t>Band 11 – TIRS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11.5-12.51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meter resolution, Improved thermal mapping and estimated soil moisture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human eye sees only Red, Green, and Blue</a:t>
            </a:r>
          </a:p>
          <a:p>
            <a:pPr lvl="1"/>
            <a:r>
              <a:rPr lang="en-US" sz="2800" dirty="0"/>
              <a:t>And various shades of gray</a:t>
            </a:r>
          </a:p>
          <a:p>
            <a:r>
              <a:rPr lang="en-US" sz="2800" dirty="0"/>
              <a:t>How do we examine other spectral values?</a:t>
            </a:r>
          </a:p>
          <a:p>
            <a:pPr lvl="1"/>
            <a:r>
              <a:rPr lang="en-US" dirty="0"/>
              <a:t>Computer monitor uses red, green, and blue to create color images</a:t>
            </a:r>
          </a:p>
          <a:p>
            <a:pPr lvl="1"/>
            <a:r>
              <a:rPr lang="en-US" dirty="0"/>
              <a:t>You assign your choice of satellite band to each primary color</a:t>
            </a:r>
          </a:p>
          <a:p>
            <a:pPr lvl="1"/>
            <a:r>
              <a:rPr lang="en-US" dirty="0"/>
              <a:t>Brightness of each color is determined by each pixel value in each band</a:t>
            </a:r>
          </a:p>
          <a:p>
            <a:pPr lvl="1"/>
            <a:r>
              <a:rPr lang="en-US" dirty="0"/>
              <a:t>Result is a color image with each pixel’s color determined by combination of RGB of different brightness. 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thumb/c/c2/AdditiveColor.svg/220px-AdditiveCol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99" y="1"/>
            <a:ext cx="1724247" cy="172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6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Bands to Primary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10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Computer monitor uses red, green, and blue to create color images</a:t>
            </a:r>
          </a:p>
          <a:p>
            <a:r>
              <a:rPr lang="en-US" sz="2400" dirty="0"/>
              <a:t>You assign your choice of satellite band to each primary color</a:t>
            </a:r>
          </a:p>
          <a:p>
            <a:r>
              <a:rPr lang="en-US" sz="2400" dirty="0"/>
              <a:t>Brightness of each color is determined by each pixel value in each band</a:t>
            </a:r>
          </a:p>
          <a:p>
            <a:r>
              <a:rPr lang="en-US" sz="2400" dirty="0"/>
              <a:t>Result is a color image with each pixel’s color determined by combination of RGB of different brightness. </a:t>
            </a:r>
          </a:p>
        </p:txBody>
      </p:sp>
      <p:pic>
        <p:nvPicPr>
          <p:cNvPr id="4" name="Picture 2" descr="http://upload.wikimedia.org/wikipedia/commons/thumb/c/c2/AdditiveColor.svg/220px-AdditiveCol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80" y="2362200"/>
            <a:ext cx="20955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56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True Color Composite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62" y="1524000"/>
            <a:ext cx="5720675" cy="4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False Color Composite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7684" y="1600200"/>
            <a:ext cx="57990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False Color Composite:</a:t>
            </a:r>
          </a:p>
          <a:p>
            <a:pPr marL="114300" indent="0">
              <a:buNone/>
            </a:pPr>
            <a:r>
              <a:rPr lang="en-US" sz="2800" dirty="0"/>
              <a:t>Any other band combination other than true color: NIR color composite</a:t>
            </a:r>
          </a:p>
          <a:p>
            <a:r>
              <a:rPr lang="en-US" sz="2800" dirty="0"/>
              <a:t>Near Infrared Band – Red Channel</a:t>
            </a:r>
          </a:p>
          <a:p>
            <a:r>
              <a:rPr lang="en-US" sz="2800" dirty="0"/>
              <a:t>Red Band– Green Channel</a:t>
            </a:r>
          </a:p>
          <a:p>
            <a:r>
              <a:rPr lang="en-US" sz="2800" dirty="0"/>
              <a:t>Green Band – Blue Channel</a:t>
            </a:r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Together they form a false color composite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3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Satellite Data Spatial Resolution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0866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MODIS:                  250 - 1000 m</a:t>
            </a:r>
          </a:p>
          <a:p>
            <a:pPr eaLnBrk="1" hangingPunct="1">
              <a:defRPr/>
            </a:pPr>
            <a:r>
              <a:rPr lang="en-US" sz="2800" dirty="0"/>
              <a:t>Landsat MSS:        80 m</a:t>
            </a:r>
          </a:p>
          <a:p>
            <a:pPr eaLnBrk="1" hangingPunct="1">
              <a:defRPr/>
            </a:pPr>
            <a:r>
              <a:rPr lang="en-US" sz="2800" dirty="0"/>
              <a:t>Landsat 5, 7, 8:     30 m (15 m panchromatic)</a:t>
            </a:r>
          </a:p>
          <a:p>
            <a:pPr eaLnBrk="1" hangingPunct="1">
              <a:defRPr/>
            </a:pPr>
            <a:r>
              <a:rPr lang="en-US" sz="2800" dirty="0"/>
              <a:t>SPOT:                     20 m </a:t>
            </a:r>
          </a:p>
          <a:p>
            <a:pPr eaLnBrk="1" hangingPunct="1">
              <a:defRPr/>
            </a:pPr>
            <a:r>
              <a:rPr lang="en-US" sz="2800" dirty="0"/>
              <a:t>ASTER:                   15m</a:t>
            </a:r>
          </a:p>
          <a:p>
            <a:pPr eaLnBrk="1" hangingPunct="1">
              <a:defRPr/>
            </a:pPr>
            <a:r>
              <a:rPr lang="en-US" sz="2800" dirty="0"/>
              <a:t>Digital Globe         0.4 m (0.3m new)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85508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Landsat 8:     30 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4100338" cy="347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67000"/>
            <a:ext cx="1924050" cy="18954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72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57924" y="3477768"/>
            <a:ext cx="256032" cy="256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3040" y="2167970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4049" y="3364468"/>
            <a:ext cx="78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 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72225" y="2514600"/>
            <a:ext cx="0" cy="963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6513956" y="3557016"/>
            <a:ext cx="950093" cy="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0352" y="4773078"/>
            <a:ext cx="237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Landsat 8 pixel is 30m x 30m  or 900m</a:t>
            </a:r>
            <a:r>
              <a:rPr lang="en-US" sz="2400" baseline="30000" dirty="0"/>
              <a:t>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3308</TotalTime>
  <Words>607</Words>
  <Application>Microsoft Office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Wingdings</vt:lpstr>
      <vt:lpstr>Adjacency</vt:lpstr>
      <vt:lpstr>Digital Numbers </vt:lpstr>
      <vt:lpstr>Landsat 8 Bands</vt:lpstr>
      <vt:lpstr>Problem</vt:lpstr>
      <vt:lpstr>Assigning Bands to Primary Colors</vt:lpstr>
      <vt:lpstr>True Color Composite</vt:lpstr>
      <vt:lpstr>False Color Composite</vt:lpstr>
      <vt:lpstr>Image Bands</vt:lpstr>
      <vt:lpstr>Satellite Data Spatial Resolution</vt:lpstr>
      <vt:lpstr>Spatial Resolution</vt:lpstr>
      <vt:lpstr>Spatial Resolution</vt:lpstr>
      <vt:lpstr>Landsat  Spectral Resolution</vt:lpstr>
      <vt:lpstr>Temporal resolution</vt:lpstr>
      <vt:lpstr>Return Time  (Temporal Resolution)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James J Graham</cp:lastModifiedBy>
  <cp:revision>217</cp:revision>
  <dcterms:created xsi:type="dcterms:W3CDTF">2014-05-22T15:46:18Z</dcterms:created>
  <dcterms:modified xsi:type="dcterms:W3CDTF">2023-10-30T19:48:33Z</dcterms:modified>
</cp:coreProperties>
</file>