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69"/>
  </p:notesMasterIdLst>
  <p:sldIdLst>
    <p:sldId id="256" r:id="rId2"/>
    <p:sldId id="332" r:id="rId3"/>
    <p:sldId id="311" r:id="rId4"/>
    <p:sldId id="260" r:id="rId5"/>
    <p:sldId id="308" r:id="rId6"/>
    <p:sldId id="309" r:id="rId7"/>
    <p:sldId id="257" r:id="rId8"/>
    <p:sldId id="310" r:id="rId9"/>
    <p:sldId id="272" r:id="rId10"/>
    <p:sldId id="273" r:id="rId11"/>
    <p:sldId id="274" r:id="rId12"/>
    <p:sldId id="275" r:id="rId13"/>
    <p:sldId id="279" r:id="rId14"/>
    <p:sldId id="280" r:id="rId15"/>
    <p:sldId id="266" r:id="rId16"/>
    <p:sldId id="267" r:id="rId17"/>
    <p:sldId id="268" r:id="rId18"/>
    <p:sldId id="314" r:id="rId19"/>
    <p:sldId id="315" r:id="rId20"/>
    <p:sldId id="316" r:id="rId21"/>
    <p:sldId id="261" r:id="rId22"/>
    <p:sldId id="319" r:id="rId23"/>
    <p:sldId id="317" r:id="rId24"/>
    <p:sldId id="263" r:id="rId25"/>
    <p:sldId id="264" r:id="rId26"/>
    <p:sldId id="321" r:id="rId27"/>
    <p:sldId id="290" r:id="rId28"/>
    <p:sldId id="265" r:id="rId29"/>
    <p:sldId id="312" r:id="rId30"/>
    <p:sldId id="269" r:id="rId31"/>
    <p:sldId id="322" r:id="rId32"/>
    <p:sldId id="323" r:id="rId33"/>
    <p:sldId id="313" r:id="rId34"/>
    <p:sldId id="302" r:id="rId35"/>
    <p:sldId id="305" r:id="rId36"/>
    <p:sldId id="306" r:id="rId37"/>
    <p:sldId id="303" r:id="rId38"/>
    <p:sldId id="307" r:id="rId39"/>
    <p:sldId id="325" r:id="rId40"/>
    <p:sldId id="331" r:id="rId41"/>
    <p:sldId id="333" r:id="rId42"/>
    <p:sldId id="334" r:id="rId43"/>
    <p:sldId id="335" r:id="rId44"/>
    <p:sldId id="336" r:id="rId45"/>
    <p:sldId id="338" r:id="rId46"/>
    <p:sldId id="337" r:id="rId47"/>
    <p:sldId id="339" r:id="rId48"/>
    <p:sldId id="340" r:id="rId49"/>
    <p:sldId id="341" r:id="rId50"/>
    <p:sldId id="342" r:id="rId51"/>
    <p:sldId id="343" r:id="rId52"/>
    <p:sldId id="330" r:id="rId53"/>
    <p:sldId id="329" r:id="rId54"/>
    <p:sldId id="327" r:id="rId55"/>
    <p:sldId id="326" r:id="rId56"/>
    <p:sldId id="258" r:id="rId57"/>
    <p:sldId id="299" r:id="rId58"/>
    <p:sldId id="300" r:id="rId59"/>
    <p:sldId id="282" r:id="rId60"/>
    <p:sldId id="295" r:id="rId61"/>
    <p:sldId id="296" r:id="rId62"/>
    <p:sldId id="297" r:id="rId63"/>
    <p:sldId id="286" r:id="rId64"/>
    <p:sldId id="298" r:id="rId65"/>
    <p:sldId id="284" r:id="rId66"/>
    <p:sldId id="285" r:id="rId67"/>
    <p:sldId id="28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6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5073" autoAdjust="0"/>
  </p:normalViewPr>
  <p:slideViewPr>
    <p:cSldViewPr>
      <p:cViewPr varScale="1">
        <p:scale>
          <a:sx n="84" d="100"/>
          <a:sy n="84" d="100"/>
        </p:scale>
        <p:origin x="135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3B3E3E-ACBF-41B6-B26A-0D900E5D8277}" type="doc">
      <dgm:prSet loTypeId="urn:microsoft.com/office/officeart/2005/8/layout/cycle8" loCatId="cycle" qsTypeId="urn:microsoft.com/office/officeart/2005/8/quickstyle/3d4" qsCatId="3D" csTypeId="urn:microsoft.com/office/officeart/2005/8/colors/accent0_1" csCatId="mainScheme" phldr="1"/>
      <dgm:spPr/>
    </dgm:pt>
    <dgm:pt modelId="{CBEB3844-124C-478B-B247-168AC8DC114F}">
      <dgm:prSet phldrT="[Text]"/>
      <dgm:spPr/>
      <dgm:t>
        <a:bodyPr/>
        <a:lstStyle/>
        <a:p>
          <a:r>
            <a:rPr lang="en-US" dirty="0" smtClean="0"/>
            <a:t>Create</a:t>
          </a:r>
          <a:endParaRPr lang="en-US" dirty="0"/>
        </a:p>
      </dgm:t>
    </dgm:pt>
    <dgm:pt modelId="{EF978206-E9BC-46EB-8579-F7C8D9B8AE73}" type="parTrans" cxnId="{58772478-46AD-43CD-A518-E11D31A243DA}">
      <dgm:prSet/>
      <dgm:spPr/>
      <dgm:t>
        <a:bodyPr/>
        <a:lstStyle/>
        <a:p>
          <a:endParaRPr lang="en-US"/>
        </a:p>
      </dgm:t>
    </dgm:pt>
    <dgm:pt modelId="{8F473391-AD16-4D34-95B9-21C3301765EC}" type="sibTrans" cxnId="{58772478-46AD-43CD-A518-E11D31A243DA}">
      <dgm:prSet/>
      <dgm:spPr/>
      <dgm:t>
        <a:bodyPr/>
        <a:lstStyle/>
        <a:p>
          <a:endParaRPr lang="en-US"/>
        </a:p>
      </dgm:t>
    </dgm:pt>
    <dgm:pt modelId="{C2733A86-ADDD-4D2C-84E5-975CAB315711}">
      <dgm:prSet phldrT="[Text]"/>
      <dgm:spPr/>
      <dgm:t>
        <a:bodyPr/>
        <a:lstStyle/>
        <a:p>
          <a:r>
            <a:rPr lang="en-US" dirty="0" smtClean="0"/>
            <a:t>Analyze</a:t>
          </a:r>
          <a:endParaRPr lang="en-US" dirty="0"/>
        </a:p>
      </dgm:t>
    </dgm:pt>
    <dgm:pt modelId="{694A0A53-A534-46D2-881D-CDD80ACAD77A}" type="parTrans" cxnId="{026D9AFE-F0D1-46D8-ACF2-7884365A77F5}">
      <dgm:prSet/>
      <dgm:spPr/>
      <dgm:t>
        <a:bodyPr/>
        <a:lstStyle/>
        <a:p>
          <a:endParaRPr lang="en-US"/>
        </a:p>
      </dgm:t>
    </dgm:pt>
    <dgm:pt modelId="{6352D690-6C89-42FD-83FD-B84DF13B2FE2}" type="sibTrans" cxnId="{026D9AFE-F0D1-46D8-ACF2-7884365A77F5}">
      <dgm:prSet/>
      <dgm:spPr/>
      <dgm:t>
        <a:bodyPr/>
        <a:lstStyle/>
        <a:p>
          <a:endParaRPr lang="en-US"/>
        </a:p>
      </dgm:t>
    </dgm:pt>
    <dgm:pt modelId="{39462D54-7600-4C94-8D93-4299B1F778E9}">
      <dgm:prSet phldrT="[Text]"/>
      <dgm:spPr/>
      <dgm:t>
        <a:bodyPr/>
        <a:lstStyle/>
        <a:p>
          <a:r>
            <a:rPr lang="en-US" dirty="0" smtClean="0"/>
            <a:t>Display</a:t>
          </a:r>
          <a:endParaRPr lang="en-US" dirty="0"/>
        </a:p>
      </dgm:t>
    </dgm:pt>
    <dgm:pt modelId="{0E4082C7-CA51-4E1D-8624-1CDC608481B5}" type="parTrans" cxnId="{EAC1559D-73B1-4906-985C-90F064AE7E81}">
      <dgm:prSet/>
      <dgm:spPr/>
      <dgm:t>
        <a:bodyPr/>
        <a:lstStyle/>
        <a:p>
          <a:endParaRPr lang="en-US"/>
        </a:p>
      </dgm:t>
    </dgm:pt>
    <dgm:pt modelId="{73E5CD6C-95AF-4716-BDF1-6E98550449DC}" type="sibTrans" cxnId="{EAC1559D-73B1-4906-985C-90F064AE7E81}">
      <dgm:prSet/>
      <dgm:spPr/>
      <dgm:t>
        <a:bodyPr/>
        <a:lstStyle/>
        <a:p>
          <a:endParaRPr lang="en-US"/>
        </a:p>
      </dgm:t>
    </dgm:pt>
    <dgm:pt modelId="{7AC22484-5E1E-48C2-B7F6-69424240D196}">
      <dgm:prSet/>
      <dgm:spPr/>
      <dgm:t>
        <a:bodyPr/>
        <a:lstStyle/>
        <a:p>
          <a:r>
            <a:rPr lang="en-US" dirty="0" smtClean="0"/>
            <a:t>Manage</a:t>
          </a:r>
          <a:endParaRPr lang="en-US" dirty="0"/>
        </a:p>
      </dgm:t>
    </dgm:pt>
    <dgm:pt modelId="{160C6362-47B5-415A-A97F-7206BEED951B}" type="parTrans" cxnId="{0ACF281E-AF0B-473C-A89C-F0600EA9A56F}">
      <dgm:prSet/>
      <dgm:spPr/>
      <dgm:t>
        <a:bodyPr/>
        <a:lstStyle/>
        <a:p>
          <a:endParaRPr lang="en-US"/>
        </a:p>
      </dgm:t>
    </dgm:pt>
    <dgm:pt modelId="{303E73B5-516A-4671-A814-7D4AA076BC4D}" type="sibTrans" cxnId="{0ACF281E-AF0B-473C-A89C-F0600EA9A56F}">
      <dgm:prSet/>
      <dgm:spPr/>
      <dgm:t>
        <a:bodyPr/>
        <a:lstStyle/>
        <a:p>
          <a:endParaRPr lang="en-US"/>
        </a:p>
      </dgm:t>
    </dgm:pt>
    <dgm:pt modelId="{1E6BBC30-FF61-44D7-8F08-0F7C6F21622F}" type="pres">
      <dgm:prSet presAssocID="{F43B3E3E-ACBF-41B6-B26A-0D900E5D8277}" presName="compositeShape" presStyleCnt="0">
        <dgm:presLayoutVars>
          <dgm:chMax val="7"/>
          <dgm:dir/>
          <dgm:resizeHandles val="exact"/>
        </dgm:presLayoutVars>
      </dgm:prSet>
      <dgm:spPr/>
    </dgm:pt>
    <dgm:pt modelId="{ECA480B9-FE78-4B82-B325-A8E1CD727DAA}" type="pres">
      <dgm:prSet presAssocID="{F43B3E3E-ACBF-41B6-B26A-0D900E5D8277}" presName="wedge1" presStyleLbl="node1" presStyleIdx="0" presStyleCnt="4"/>
      <dgm:spPr/>
      <dgm:t>
        <a:bodyPr/>
        <a:lstStyle/>
        <a:p>
          <a:endParaRPr lang="en-US"/>
        </a:p>
      </dgm:t>
    </dgm:pt>
    <dgm:pt modelId="{36AEE1AC-B952-456F-833D-BDDACBEAA2D5}" type="pres">
      <dgm:prSet presAssocID="{F43B3E3E-ACBF-41B6-B26A-0D900E5D8277}" presName="dummy1a" presStyleCnt="0"/>
      <dgm:spPr/>
    </dgm:pt>
    <dgm:pt modelId="{E09C17F9-0C9B-4377-B387-8CE8E0EDD670}" type="pres">
      <dgm:prSet presAssocID="{F43B3E3E-ACBF-41B6-B26A-0D900E5D8277}" presName="dummy1b" presStyleCnt="0"/>
      <dgm:spPr/>
    </dgm:pt>
    <dgm:pt modelId="{686BEA18-F913-4557-84A9-6E8CB3273EAB}" type="pres">
      <dgm:prSet presAssocID="{F43B3E3E-ACBF-41B6-B26A-0D900E5D8277}" presName="wedge1Tx" presStyleLbl="node1" presStyleIdx="0" presStyleCnt="4">
        <dgm:presLayoutVars>
          <dgm:chMax val="0"/>
          <dgm:chPref val="0"/>
          <dgm:bulletEnabled val="1"/>
        </dgm:presLayoutVars>
      </dgm:prSet>
      <dgm:spPr/>
      <dgm:t>
        <a:bodyPr/>
        <a:lstStyle/>
        <a:p>
          <a:endParaRPr lang="en-US"/>
        </a:p>
      </dgm:t>
    </dgm:pt>
    <dgm:pt modelId="{2F688802-5AE4-4409-8D1C-9346EB2BF7CC}" type="pres">
      <dgm:prSet presAssocID="{F43B3E3E-ACBF-41B6-B26A-0D900E5D8277}" presName="wedge2" presStyleLbl="node1" presStyleIdx="1" presStyleCnt="4"/>
      <dgm:spPr/>
      <dgm:t>
        <a:bodyPr/>
        <a:lstStyle/>
        <a:p>
          <a:endParaRPr lang="en-US"/>
        </a:p>
      </dgm:t>
    </dgm:pt>
    <dgm:pt modelId="{2301E24B-2A83-4C66-89CD-1CAB5296C2FC}" type="pres">
      <dgm:prSet presAssocID="{F43B3E3E-ACBF-41B6-B26A-0D900E5D8277}" presName="dummy2a" presStyleCnt="0"/>
      <dgm:spPr/>
    </dgm:pt>
    <dgm:pt modelId="{9445571B-6034-458F-9885-2AE69B05C2F7}" type="pres">
      <dgm:prSet presAssocID="{F43B3E3E-ACBF-41B6-B26A-0D900E5D8277}" presName="dummy2b" presStyleCnt="0"/>
      <dgm:spPr/>
    </dgm:pt>
    <dgm:pt modelId="{423E944E-C236-44D6-847D-986A40E3A81A}" type="pres">
      <dgm:prSet presAssocID="{F43B3E3E-ACBF-41B6-B26A-0D900E5D8277}" presName="wedge2Tx" presStyleLbl="node1" presStyleIdx="1" presStyleCnt="4">
        <dgm:presLayoutVars>
          <dgm:chMax val="0"/>
          <dgm:chPref val="0"/>
          <dgm:bulletEnabled val="1"/>
        </dgm:presLayoutVars>
      </dgm:prSet>
      <dgm:spPr/>
      <dgm:t>
        <a:bodyPr/>
        <a:lstStyle/>
        <a:p>
          <a:endParaRPr lang="en-US"/>
        </a:p>
      </dgm:t>
    </dgm:pt>
    <dgm:pt modelId="{12A1A7C8-5054-4ECC-BA0A-7622C53C7CF7}" type="pres">
      <dgm:prSet presAssocID="{F43B3E3E-ACBF-41B6-B26A-0D900E5D8277}" presName="wedge3" presStyleLbl="node1" presStyleIdx="2" presStyleCnt="4"/>
      <dgm:spPr/>
      <dgm:t>
        <a:bodyPr/>
        <a:lstStyle/>
        <a:p>
          <a:endParaRPr lang="en-US"/>
        </a:p>
      </dgm:t>
    </dgm:pt>
    <dgm:pt modelId="{7BED3CBC-D2A5-4036-A581-24B62305C854}" type="pres">
      <dgm:prSet presAssocID="{F43B3E3E-ACBF-41B6-B26A-0D900E5D8277}" presName="dummy3a" presStyleCnt="0"/>
      <dgm:spPr/>
    </dgm:pt>
    <dgm:pt modelId="{D5F669A2-454D-42FF-AC66-6FFCB7CB620A}" type="pres">
      <dgm:prSet presAssocID="{F43B3E3E-ACBF-41B6-B26A-0D900E5D8277}" presName="dummy3b" presStyleCnt="0"/>
      <dgm:spPr/>
    </dgm:pt>
    <dgm:pt modelId="{FED8250D-4169-449B-96CC-53E50089007C}" type="pres">
      <dgm:prSet presAssocID="{F43B3E3E-ACBF-41B6-B26A-0D900E5D8277}" presName="wedge3Tx" presStyleLbl="node1" presStyleIdx="2" presStyleCnt="4">
        <dgm:presLayoutVars>
          <dgm:chMax val="0"/>
          <dgm:chPref val="0"/>
          <dgm:bulletEnabled val="1"/>
        </dgm:presLayoutVars>
      </dgm:prSet>
      <dgm:spPr/>
      <dgm:t>
        <a:bodyPr/>
        <a:lstStyle/>
        <a:p>
          <a:endParaRPr lang="en-US"/>
        </a:p>
      </dgm:t>
    </dgm:pt>
    <dgm:pt modelId="{5DB2D3B7-D79B-4727-97BF-7D7F430ED771}" type="pres">
      <dgm:prSet presAssocID="{F43B3E3E-ACBF-41B6-B26A-0D900E5D8277}" presName="wedge4" presStyleLbl="node1" presStyleIdx="3" presStyleCnt="4"/>
      <dgm:spPr/>
      <dgm:t>
        <a:bodyPr/>
        <a:lstStyle/>
        <a:p>
          <a:endParaRPr lang="en-US"/>
        </a:p>
      </dgm:t>
    </dgm:pt>
    <dgm:pt modelId="{4BFA8AF7-A927-4110-A07C-453A68FD2BEA}" type="pres">
      <dgm:prSet presAssocID="{F43B3E3E-ACBF-41B6-B26A-0D900E5D8277}" presName="dummy4a" presStyleCnt="0"/>
      <dgm:spPr/>
    </dgm:pt>
    <dgm:pt modelId="{09747D79-1FE7-4CB6-BAC5-0BAC49DBAAEB}" type="pres">
      <dgm:prSet presAssocID="{F43B3E3E-ACBF-41B6-B26A-0D900E5D8277}" presName="dummy4b" presStyleCnt="0"/>
      <dgm:spPr/>
    </dgm:pt>
    <dgm:pt modelId="{ACB3E233-DC4F-40C4-9496-B17D16E83F1C}" type="pres">
      <dgm:prSet presAssocID="{F43B3E3E-ACBF-41B6-B26A-0D900E5D8277}" presName="wedge4Tx" presStyleLbl="node1" presStyleIdx="3" presStyleCnt="4">
        <dgm:presLayoutVars>
          <dgm:chMax val="0"/>
          <dgm:chPref val="0"/>
          <dgm:bulletEnabled val="1"/>
        </dgm:presLayoutVars>
      </dgm:prSet>
      <dgm:spPr/>
      <dgm:t>
        <a:bodyPr/>
        <a:lstStyle/>
        <a:p>
          <a:endParaRPr lang="en-US"/>
        </a:p>
      </dgm:t>
    </dgm:pt>
    <dgm:pt modelId="{BEF8E409-DD51-4226-BA79-BDE5274F640C}" type="pres">
      <dgm:prSet presAssocID="{8F473391-AD16-4D34-95B9-21C3301765EC}" presName="arrowWedge1" presStyleLbl="fgSibTrans2D1" presStyleIdx="0" presStyleCnt="4"/>
      <dgm:spPr/>
    </dgm:pt>
    <dgm:pt modelId="{80D8C024-3680-4F57-A9F0-2E8ED54E4658}" type="pres">
      <dgm:prSet presAssocID="{303E73B5-516A-4671-A814-7D4AA076BC4D}" presName="arrowWedge2" presStyleLbl="fgSibTrans2D1" presStyleIdx="1" presStyleCnt="4"/>
      <dgm:spPr/>
    </dgm:pt>
    <dgm:pt modelId="{6337F870-1E8D-4757-BF5A-BFC41DB88696}" type="pres">
      <dgm:prSet presAssocID="{6352D690-6C89-42FD-83FD-B84DF13B2FE2}" presName="arrowWedge3" presStyleLbl="fgSibTrans2D1" presStyleIdx="2" presStyleCnt="4"/>
      <dgm:spPr/>
    </dgm:pt>
    <dgm:pt modelId="{CD6BBF44-77A5-4E1D-9E46-49A856482372}" type="pres">
      <dgm:prSet presAssocID="{73E5CD6C-95AF-4716-BDF1-6E98550449DC}" presName="arrowWedge4" presStyleLbl="fgSibTrans2D1" presStyleIdx="3" presStyleCnt="4"/>
      <dgm:spPr/>
    </dgm:pt>
  </dgm:ptLst>
  <dgm:cxnLst>
    <dgm:cxn modelId="{EAC1559D-73B1-4906-985C-90F064AE7E81}" srcId="{F43B3E3E-ACBF-41B6-B26A-0D900E5D8277}" destId="{39462D54-7600-4C94-8D93-4299B1F778E9}" srcOrd="3" destOrd="0" parTransId="{0E4082C7-CA51-4E1D-8624-1CDC608481B5}" sibTransId="{73E5CD6C-95AF-4716-BDF1-6E98550449DC}"/>
    <dgm:cxn modelId="{0ACF281E-AF0B-473C-A89C-F0600EA9A56F}" srcId="{F43B3E3E-ACBF-41B6-B26A-0D900E5D8277}" destId="{7AC22484-5E1E-48C2-B7F6-69424240D196}" srcOrd="1" destOrd="0" parTransId="{160C6362-47B5-415A-A97F-7206BEED951B}" sibTransId="{303E73B5-516A-4671-A814-7D4AA076BC4D}"/>
    <dgm:cxn modelId="{D99B4C21-B531-40CA-8EB5-6FE5536F6006}" type="presOf" srcId="{39462D54-7600-4C94-8D93-4299B1F778E9}" destId="{5DB2D3B7-D79B-4727-97BF-7D7F430ED771}" srcOrd="0" destOrd="0" presId="urn:microsoft.com/office/officeart/2005/8/layout/cycle8"/>
    <dgm:cxn modelId="{026D9AFE-F0D1-46D8-ACF2-7884365A77F5}" srcId="{F43B3E3E-ACBF-41B6-B26A-0D900E5D8277}" destId="{C2733A86-ADDD-4D2C-84E5-975CAB315711}" srcOrd="2" destOrd="0" parTransId="{694A0A53-A534-46D2-881D-CDD80ACAD77A}" sibTransId="{6352D690-6C89-42FD-83FD-B84DF13B2FE2}"/>
    <dgm:cxn modelId="{803B6DFF-45E3-4743-B302-F3164189E742}" type="presOf" srcId="{C2733A86-ADDD-4D2C-84E5-975CAB315711}" destId="{FED8250D-4169-449B-96CC-53E50089007C}" srcOrd="1" destOrd="0" presId="urn:microsoft.com/office/officeart/2005/8/layout/cycle8"/>
    <dgm:cxn modelId="{3E032847-DD43-4237-BD20-C9CF7B86F12B}" type="presOf" srcId="{CBEB3844-124C-478B-B247-168AC8DC114F}" destId="{ECA480B9-FE78-4B82-B325-A8E1CD727DAA}" srcOrd="0" destOrd="0" presId="urn:microsoft.com/office/officeart/2005/8/layout/cycle8"/>
    <dgm:cxn modelId="{DBCD8749-DCBC-4F18-9F08-2C58FC920246}" type="presOf" srcId="{7AC22484-5E1E-48C2-B7F6-69424240D196}" destId="{2F688802-5AE4-4409-8D1C-9346EB2BF7CC}" srcOrd="0" destOrd="0" presId="urn:microsoft.com/office/officeart/2005/8/layout/cycle8"/>
    <dgm:cxn modelId="{0EC6E2C2-761B-4E35-B4F0-74B03EBA96EB}" type="presOf" srcId="{C2733A86-ADDD-4D2C-84E5-975CAB315711}" destId="{12A1A7C8-5054-4ECC-BA0A-7622C53C7CF7}" srcOrd="0" destOrd="0" presId="urn:microsoft.com/office/officeart/2005/8/layout/cycle8"/>
    <dgm:cxn modelId="{58772478-46AD-43CD-A518-E11D31A243DA}" srcId="{F43B3E3E-ACBF-41B6-B26A-0D900E5D8277}" destId="{CBEB3844-124C-478B-B247-168AC8DC114F}" srcOrd="0" destOrd="0" parTransId="{EF978206-E9BC-46EB-8579-F7C8D9B8AE73}" sibTransId="{8F473391-AD16-4D34-95B9-21C3301765EC}"/>
    <dgm:cxn modelId="{0F45B317-07C7-4AA0-9902-1439B8463D48}" type="presOf" srcId="{CBEB3844-124C-478B-B247-168AC8DC114F}" destId="{686BEA18-F913-4557-84A9-6E8CB3273EAB}" srcOrd="1" destOrd="0" presId="urn:microsoft.com/office/officeart/2005/8/layout/cycle8"/>
    <dgm:cxn modelId="{E98370E1-0AE3-4ABC-B770-BE05415275AA}" type="presOf" srcId="{39462D54-7600-4C94-8D93-4299B1F778E9}" destId="{ACB3E233-DC4F-40C4-9496-B17D16E83F1C}" srcOrd="1" destOrd="0" presId="urn:microsoft.com/office/officeart/2005/8/layout/cycle8"/>
    <dgm:cxn modelId="{B0F242B3-9C83-4456-84F7-9E93FADDB1A1}" type="presOf" srcId="{7AC22484-5E1E-48C2-B7F6-69424240D196}" destId="{423E944E-C236-44D6-847D-986A40E3A81A}" srcOrd="1" destOrd="0" presId="urn:microsoft.com/office/officeart/2005/8/layout/cycle8"/>
    <dgm:cxn modelId="{B3BCDFDE-E1E3-49F3-8C81-A26540F6F339}" type="presOf" srcId="{F43B3E3E-ACBF-41B6-B26A-0D900E5D8277}" destId="{1E6BBC30-FF61-44D7-8F08-0F7C6F21622F}" srcOrd="0" destOrd="0" presId="urn:microsoft.com/office/officeart/2005/8/layout/cycle8"/>
    <dgm:cxn modelId="{A0C7C1CA-9448-44DD-9D9E-1029E0EC89F8}" type="presParOf" srcId="{1E6BBC30-FF61-44D7-8F08-0F7C6F21622F}" destId="{ECA480B9-FE78-4B82-B325-A8E1CD727DAA}" srcOrd="0" destOrd="0" presId="urn:microsoft.com/office/officeart/2005/8/layout/cycle8"/>
    <dgm:cxn modelId="{910FAB79-C5F5-41A0-B960-3DEF4AC82BEC}" type="presParOf" srcId="{1E6BBC30-FF61-44D7-8F08-0F7C6F21622F}" destId="{36AEE1AC-B952-456F-833D-BDDACBEAA2D5}" srcOrd="1" destOrd="0" presId="urn:microsoft.com/office/officeart/2005/8/layout/cycle8"/>
    <dgm:cxn modelId="{089A217A-3454-4C17-9C51-3D999F4A716C}" type="presParOf" srcId="{1E6BBC30-FF61-44D7-8F08-0F7C6F21622F}" destId="{E09C17F9-0C9B-4377-B387-8CE8E0EDD670}" srcOrd="2" destOrd="0" presId="urn:microsoft.com/office/officeart/2005/8/layout/cycle8"/>
    <dgm:cxn modelId="{9E4B64F6-BC81-44C1-97A7-AF13C1A51857}" type="presParOf" srcId="{1E6BBC30-FF61-44D7-8F08-0F7C6F21622F}" destId="{686BEA18-F913-4557-84A9-6E8CB3273EAB}" srcOrd="3" destOrd="0" presId="urn:microsoft.com/office/officeart/2005/8/layout/cycle8"/>
    <dgm:cxn modelId="{56E4B1EF-3381-495A-8ED8-7C56C8787EFF}" type="presParOf" srcId="{1E6BBC30-FF61-44D7-8F08-0F7C6F21622F}" destId="{2F688802-5AE4-4409-8D1C-9346EB2BF7CC}" srcOrd="4" destOrd="0" presId="urn:microsoft.com/office/officeart/2005/8/layout/cycle8"/>
    <dgm:cxn modelId="{46753B99-1426-430E-9AD0-DBBAC9081917}" type="presParOf" srcId="{1E6BBC30-FF61-44D7-8F08-0F7C6F21622F}" destId="{2301E24B-2A83-4C66-89CD-1CAB5296C2FC}" srcOrd="5" destOrd="0" presId="urn:microsoft.com/office/officeart/2005/8/layout/cycle8"/>
    <dgm:cxn modelId="{0E4469C9-9995-4A5A-BE77-1DC5A229B1B4}" type="presParOf" srcId="{1E6BBC30-FF61-44D7-8F08-0F7C6F21622F}" destId="{9445571B-6034-458F-9885-2AE69B05C2F7}" srcOrd="6" destOrd="0" presId="urn:microsoft.com/office/officeart/2005/8/layout/cycle8"/>
    <dgm:cxn modelId="{6C90C74D-6F9B-43FE-8C1A-D13A80C6BBAE}" type="presParOf" srcId="{1E6BBC30-FF61-44D7-8F08-0F7C6F21622F}" destId="{423E944E-C236-44D6-847D-986A40E3A81A}" srcOrd="7" destOrd="0" presId="urn:microsoft.com/office/officeart/2005/8/layout/cycle8"/>
    <dgm:cxn modelId="{25C716DC-20B6-4D68-9B46-0736DB143416}" type="presParOf" srcId="{1E6BBC30-FF61-44D7-8F08-0F7C6F21622F}" destId="{12A1A7C8-5054-4ECC-BA0A-7622C53C7CF7}" srcOrd="8" destOrd="0" presId="urn:microsoft.com/office/officeart/2005/8/layout/cycle8"/>
    <dgm:cxn modelId="{499A0163-2CC5-4C7D-8D1B-7E80113FCC25}" type="presParOf" srcId="{1E6BBC30-FF61-44D7-8F08-0F7C6F21622F}" destId="{7BED3CBC-D2A5-4036-A581-24B62305C854}" srcOrd="9" destOrd="0" presId="urn:microsoft.com/office/officeart/2005/8/layout/cycle8"/>
    <dgm:cxn modelId="{D3671F0A-4A50-4A42-B217-0786471F33AF}" type="presParOf" srcId="{1E6BBC30-FF61-44D7-8F08-0F7C6F21622F}" destId="{D5F669A2-454D-42FF-AC66-6FFCB7CB620A}" srcOrd="10" destOrd="0" presId="urn:microsoft.com/office/officeart/2005/8/layout/cycle8"/>
    <dgm:cxn modelId="{92184C4B-F523-4DB0-8478-00D99B47AC60}" type="presParOf" srcId="{1E6BBC30-FF61-44D7-8F08-0F7C6F21622F}" destId="{FED8250D-4169-449B-96CC-53E50089007C}" srcOrd="11" destOrd="0" presId="urn:microsoft.com/office/officeart/2005/8/layout/cycle8"/>
    <dgm:cxn modelId="{AEFA0D86-ECF6-4820-9627-32CE8574C9A2}" type="presParOf" srcId="{1E6BBC30-FF61-44D7-8F08-0F7C6F21622F}" destId="{5DB2D3B7-D79B-4727-97BF-7D7F430ED771}" srcOrd="12" destOrd="0" presId="urn:microsoft.com/office/officeart/2005/8/layout/cycle8"/>
    <dgm:cxn modelId="{8D449303-8B70-4518-94F0-8F4A794457C2}" type="presParOf" srcId="{1E6BBC30-FF61-44D7-8F08-0F7C6F21622F}" destId="{4BFA8AF7-A927-4110-A07C-453A68FD2BEA}" srcOrd="13" destOrd="0" presId="urn:microsoft.com/office/officeart/2005/8/layout/cycle8"/>
    <dgm:cxn modelId="{B8FA454C-5FE6-453C-8917-5319F9C326B5}" type="presParOf" srcId="{1E6BBC30-FF61-44D7-8F08-0F7C6F21622F}" destId="{09747D79-1FE7-4CB6-BAC5-0BAC49DBAAEB}" srcOrd="14" destOrd="0" presId="urn:microsoft.com/office/officeart/2005/8/layout/cycle8"/>
    <dgm:cxn modelId="{3A092FE8-0660-4345-8B09-AF0872AB6129}" type="presParOf" srcId="{1E6BBC30-FF61-44D7-8F08-0F7C6F21622F}" destId="{ACB3E233-DC4F-40C4-9496-B17D16E83F1C}" srcOrd="15" destOrd="0" presId="urn:microsoft.com/office/officeart/2005/8/layout/cycle8"/>
    <dgm:cxn modelId="{578DD93F-40CD-4A85-A455-0CEE51EC5018}" type="presParOf" srcId="{1E6BBC30-FF61-44D7-8F08-0F7C6F21622F}" destId="{BEF8E409-DD51-4226-BA79-BDE5274F640C}" srcOrd="16" destOrd="0" presId="urn:microsoft.com/office/officeart/2005/8/layout/cycle8"/>
    <dgm:cxn modelId="{E3853BDA-9FC0-4EC1-BC26-7E35AE38BA46}" type="presParOf" srcId="{1E6BBC30-FF61-44D7-8F08-0F7C6F21622F}" destId="{80D8C024-3680-4F57-A9F0-2E8ED54E4658}" srcOrd="17" destOrd="0" presId="urn:microsoft.com/office/officeart/2005/8/layout/cycle8"/>
    <dgm:cxn modelId="{44A52A3D-B1AC-4658-A736-5A06555B5EA0}" type="presParOf" srcId="{1E6BBC30-FF61-44D7-8F08-0F7C6F21622F}" destId="{6337F870-1E8D-4757-BF5A-BFC41DB88696}" srcOrd="18" destOrd="0" presId="urn:microsoft.com/office/officeart/2005/8/layout/cycle8"/>
    <dgm:cxn modelId="{E88FDBF4-C277-4EDE-8659-98F0D285CF4F}" type="presParOf" srcId="{1E6BBC30-FF61-44D7-8F08-0F7C6F21622F}" destId="{CD6BBF44-77A5-4E1D-9E46-49A856482372}"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D03B4D-7F53-4CC4-9E79-6B0D29D018B5}" type="doc">
      <dgm:prSet loTypeId="urn:microsoft.com/office/officeart/2005/8/layout/hierarchy4" loCatId="hierarchy" qsTypeId="urn:microsoft.com/office/officeart/2005/8/quickstyle/simple1" qsCatId="simple" csTypeId="urn:microsoft.com/office/officeart/2005/8/colors/colorful2" csCatId="colorful" phldr="1"/>
      <dgm:spPr/>
      <dgm:t>
        <a:bodyPr/>
        <a:lstStyle/>
        <a:p>
          <a:endParaRPr lang="en-US"/>
        </a:p>
      </dgm:t>
    </dgm:pt>
    <dgm:pt modelId="{C8EA370F-59BB-4C20-8F1A-79C10B18D13C}">
      <dgm:prSet phldrT="[Text]" custT="1"/>
      <dgm:spPr>
        <a:solidFill>
          <a:schemeClr val="tx2"/>
        </a:solidFill>
      </dgm:spPr>
      <dgm:t>
        <a:bodyPr/>
        <a:lstStyle/>
        <a:p>
          <a:r>
            <a:rPr lang="en-US" sz="7200" b="1" dirty="0" smtClean="0">
              <a:latin typeface="+mj-lt"/>
            </a:rPr>
            <a:t>The Map</a:t>
          </a:r>
          <a:endParaRPr lang="en-US" sz="7200" b="1" dirty="0">
            <a:latin typeface="+mj-lt"/>
          </a:endParaRPr>
        </a:p>
      </dgm:t>
    </dgm:pt>
    <dgm:pt modelId="{F677E35B-5AC9-402E-93BF-12BD8FD2EA00}" type="parTrans" cxnId="{7C333CED-4720-4387-A17C-494D362F81D5}">
      <dgm:prSet/>
      <dgm:spPr/>
      <dgm:t>
        <a:bodyPr/>
        <a:lstStyle/>
        <a:p>
          <a:endParaRPr lang="en-US">
            <a:latin typeface="+mj-lt"/>
          </a:endParaRPr>
        </a:p>
      </dgm:t>
    </dgm:pt>
    <dgm:pt modelId="{299E146A-AFF2-4D35-8D76-92CC367C9A48}" type="sibTrans" cxnId="{7C333CED-4720-4387-A17C-494D362F81D5}">
      <dgm:prSet/>
      <dgm:spPr/>
      <dgm:t>
        <a:bodyPr/>
        <a:lstStyle/>
        <a:p>
          <a:endParaRPr lang="en-US">
            <a:latin typeface="+mj-lt"/>
          </a:endParaRPr>
        </a:p>
      </dgm:t>
    </dgm:pt>
    <dgm:pt modelId="{E4E20568-EBEF-4C73-A9F1-B5E0E1AC315E}">
      <dgm:prSet phldrT="[Text]" custT="1"/>
      <dgm:spPr/>
      <dgm:t>
        <a:bodyPr/>
        <a:lstStyle/>
        <a:p>
          <a:r>
            <a:rPr lang="en-US" sz="4400" dirty="0" smtClean="0">
              <a:latin typeface="+mj-lt"/>
            </a:rPr>
            <a:t>Title</a:t>
          </a:r>
          <a:r>
            <a:rPr lang="en-US" sz="3700" dirty="0" smtClean="0">
              <a:latin typeface="+mj-lt"/>
            </a:rPr>
            <a:t/>
          </a:r>
          <a:br>
            <a:rPr lang="en-US" sz="3700" dirty="0" smtClean="0">
              <a:latin typeface="+mj-lt"/>
            </a:rPr>
          </a:br>
          <a:r>
            <a:rPr lang="en-US" sz="1800" dirty="0" smtClean="0">
              <a:latin typeface="+mj-lt"/>
            </a:rPr>
            <a:t>(if present)</a:t>
          </a:r>
          <a:endParaRPr lang="en-US" sz="1800" dirty="0">
            <a:latin typeface="+mj-lt"/>
          </a:endParaRPr>
        </a:p>
      </dgm:t>
    </dgm:pt>
    <dgm:pt modelId="{CFE31C9B-6F7A-46AA-A79D-7310E8292A76}" type="parTrans" cxnId="{A04D7549-7590-4581-A184-6E482DF84685}">
      <dgm:prSet/>
      <dgm:spPr/>
      <dgm:t>
        <a:bodyPr/>
        <a:lstStyle/>
        <a:p>
          <a:endParaRPr lang="en-US">
            <a:latin typeface="+mj-lt"/>
          </a:endParaRPr>
        </a:p>
      </dgm:t>
    </dgm:pt>
    <dgm:pt modelId="{2133E6EF-F242-44C8-B707-6C8C78DFEF9D}" type="sibTrans" cxnId="{A04D7549-7590-4581-A184-6E482DF84685}">
      <dgm:prSet/>
      <dgm:spPr/>
      <dgm:t>
        <a:bodyPr/>
        <a:lstStyle/>
        <a:p>
          <a:endParaRPr lang="en-US">
            <a:latin typeface="+mj-lt"/>
          </a:endParaRPr>
        </a:p>
      </dgm:t>
    </dgm:pt>
    <dgm:pt modelId="{D7D35838-D115-4418-87F7-A9A9F4B6843B}">
      <dgm:prSet phldrT="[Text]" custT="1"/>
      <dgm:spPr/>
      <dgm:t>
        <a:bodyPr/>
        <a:lstStyle/>
        <a:p>
          <a:r>
            <a:rPr lang="en-US" sz="3600" dirty="0" smtClean="0">
              <a:latin typeface="+mj-lt"/>
            </a:rPr>
            <a:t>Scale</a:t>
          </a:r>
          <a:endParaRPr lang="en-US" sz="4400" dirty="0">
            <a:latin typeface="+mj-lt"/>
          </a:endParaRPr>
        </a:p>
      </dgm:t>
    </dgm:pt>
    <dgm:pt modelId="{DA77F755-4F66-494C-9E1B-BC8DC637666D}" type="parTrans" cxnId="{8A3B992E-9004-461A-91D8-B858B40F9D98}">
      <dgm:prSet/>
      <dgm:spPr/>
      <dgm:t>
        <a:bodyPr/>
        <a:lstStyle/>
        <a:p>
          <a:endParaRPr lang="en-US">
            <a:latin typeface="+mj-lt"/>
          </a:endParaRPr>
        </a:p>
      </dgm:t>
    </dgm:pt>
    <dgm:pt modelId="{AC066EB8-A13F-481A-8F65-6EF93C78010A}" type="sibTrans" cxnId="{8A3B992E-9004-461A-91D8-B858B40F9D98}">
      <dgm:prSet/>
      <dgm:spPr/>
      <dgm:t>
        <a:bodyPr/>
        <a:lstStyle/>
        <a:p>
          <a:endParaRPr lang="en-US">
            <a:latin typeface="+mj-lt"/>
          </a:endParaRPr>
        </a:p>
      </dgm:t>
    </dgm:pt>
    <dgm:pt modelId="{C9198F77-4C45-4EB7-91E6-6E465E8D6572}">
      <dgm:prSet phldrT="[Text]" custT="1"/>
      <dgm:spPr/>
      <dgm:t>
        <a:bodyPr/>
        <a:lstStyle/>
        <a:p>
          <a:r>
            <a:rPr lang="en-US" sz="3600" dirty="0" smtClean="0">
              <a:latin typeface="+mj-lt"/>
            </a:rPr>
            <a:t>Direction</a:t>
          </a:r>
          <a:endParaRPr lang="en-US" sz="4400" dirty="0">
            <a:latin typeface="+mj-lt"/>
          </a:endParaRPr>
        </a:p>
      </dgm:t>
    </dgm:pt>
    <dgm:pt modelId="{87EDB163-2D7A-4B1D-ABAF-43B8BC249D59}" type="parTrans" cxnId="{6D1F6509-E7B0-4E08-9EE9-70460A910570}">
      <dgm:prSet/>
      <dgm:spPr/>
      <dgm:t>
        <a:bodyPr/>
        <a:lstStyle/>
        <a:p>
          <a:endParaRPr lang="en-US">
            <a:latin typeface="+mj-lt"/>
          </a:endParaRPr>
        </a:p>
      </dgm:t>
    </dgm:pt>
    <dgm:pt modelId="{4CB8E998-6CF5-4F05-A403-9AE810286174}" type="sibTrans" cxnId="{6D1F6509-E7B0-4E08-9EE9-70460A910570}">
      <dgm:prSet/>
      <dgm:spPr/>
      <dgm:t>
        <a:bodyPr/>
        <a:lstStyle/>
        <a:p>
          <a:endParaRPr lang="en-US">
            <a:latin typeface="+mj-lt"/>
          </a:endParaRPr>
        </a:p>
      </dgm:t>
    </dgm:pt>
    <dgm:pt modelId="{5F5C6800-E748-415B-8CB0-99B4AF3B41ED}">
      <dgm:prSet phldrT="[Text]"/>
      <dgm:spPr/>
      <dgm:t>
        <a:bodyPr/>
        <a:lstStyle/>
        <a:p>
          <a:r>
            <a:rPr lang="en-US" dirty="0" smtClean="0">
              <a:latin typeface="+mj-lt"/>
            </a:rPr>
            <a:t>Legend</a:t>
          </a:r>
          <a:endParaRPr lang="en-US" dirty="0">
            <a:latin typeface="+mj-lt"/>
          </a:endParaRPr>
        </a:p>
      </dgm:t>
    </dgm:pt>
    <dgm:pt modelId="{B267FEF5-F3DD-47B2-AF66-CF4689A1A02D}" type="parTrans" cxnId="{C0E07F2E-F982-4EF0-ADC1-EAC7FE369BBA}">
      <dgm:prSet/>
      <dgm:spPr/>
      <dgm:t>
        <a:bodyPr/>
        <a:lstStyle/>
        <a:p>
          <a:endParaRPr lang="en-US">
            <a:latin typeface="+mj-lt"/>
          </a:endParaRPr>
        </a:p>
      </dgm:t>
    </dgm:pt>
    <dgm:pt modelId="{90A5F015-088A-47D6-9F29-7EF2DF936B21}" type="sibTrans" cxnId="{C0E07F2E-F982-4EF0-ADC1-EAC7FE369BBA}">
      <dgm:prSet/>
      <dgm:spPr/>
      <dgm:t>
        <a:bodyPr/>
        <a:lstStyle/>
        <a:p>
          <a:endParaRPr lang="en-US">
            <a:latin typeface="+mj-lt"/>
          </a:endParaRPr>
        </a:p>
      </dgm:t>
    </dgm:pt>
    <dgm:pt modelId="{25E61EA0-DB0B-4F0E-860A-5C51DD80D160}">
      <dgm:prSet phldrT="[Text]" custT="1"/>
      <dgm:spPr/>
      <dgm:t>
        <a:bodyPr/>
        <a:lstStyle/>
        <a:p>
          <a:r>
            <a:rPr lang="en-US" sz="3200" dirty="0" smtClean="0">
              <a:latin typeface="+mj-lt"/>
            </a:rPr>
            <a:t>Credits</a:t>
          </a:r>
          <a:endParaRPr lang="en-US" sz="2400" dirty="0" smtClean="0">
            <a:latin typeface="+mj-lt"/>
          </a:endParaRPr>
        </a:p>
        <a:p>
          <a:r>
            <a:rPr lang="en-US" sz="1600" dirty="0" smtClean="0">
              <a:latin typeface="+mj-lt"/>
            </a:rPr>
            <a:t>(name, date, source)</a:t>
          </a:r>
          <a:endParaRPr lang="en-US" sz="1600" dirty="0">
            <a:latin typeface="+mj-lt"/>
          </a:endParaRPr>
        </a:p>
      </dgm:t>
    </dgm:pt>
    <dgm:pt modelId="{AD8BCAA9-2970-4CB6-AD0E-61C25ACAAC02}" type="parTrans" cxnId="{38AB9F31-B084-403D-9F2C-F6C12D39F9F9}">
      <dgm:prSet/>
      <dgm:spPr/>
      <dgm:t>
        <a:bodyPr/>
        <a:lstStyle/>
        <a:p>
          <a:endParaRPr lang="en-US">
            <a:latin typeface="+mj-lt"/>
          </a:endParaRPr>
        </a:p>
      </dgm:t>
    </dgm:pt>
    <dgm:pt modelId="{837F8D94-222D-44D5-A955-21A7121FD2C9}" type="sibTrans" cxnId="{38AB9F31-B084-403D-9F2C-F6C12D39F9F9}">
      <dgm:prSet/>
      <dgm:spPr/>
      <dgm:t>
        <a:bodyPr/>
        <a:lstStyle/>
        <a:p>
          <a:endParaRPr lang="en-US">
            <a:latin typeface="+mj-lt"/>
          </a:endParaRPr>
        </a:p>
      </dgm:t>
    </dgm:pt>
    <dgm:pt modelId="{62A55CE6-775F-4111-ABDF-83A265CA654E}" type="pres">
      <dgm:prSet presAssocID="{E1D03B4D-7F53-4CC4-9E79-6B0D29D018B5}" presName="Name0" presStyleCnt="0">
        <dgm:presLayoutVars>
          <dgm:chPref val="1"/>
          <dgm:dir/>
          <dgm:animOne val="branch"/>
          <dgm:animLvl val="lvl"/>
          <dgm:resizeHandles/>
        </dgm:presLayoutVars>
      </dgm:prSet>
      <dgm:spPr/>
      <dgm:t>
        <a:bodyPr/>
        <a:lstStyle/>
        <a:p>
          <a:endParaRPr lang="en-US"/>
        </a:p>
      </dgm:t>
    </dgm:pt>
    <dgm:pt modelId="{8B1FFAEE-1CED-4997-9F14-1FACE7A618E8}" type="pres">
      <dgm:prSet presAssocID="{C8EA370F-59BB-4C20-8F1A-79C10B18D13C}" presName="vertOne" presStyleCnt="0"/>
      <dgm:spPr/>
    </dgm:pt>
    <dgm:pt modelId="{EC6C0DE9-E546-45FF-A30A-135604820282}" type="pres">
      <dgm:prSet presAssocID="{C8EA370F-59BB-4C20-8F1A-79C10B18D13C}" presName="txOne" presStyleLbl="node0" presStyleIdx="0" presStyleCnt="1">
        <dgm:presLayoutVars>
          <dgm:chPref val="3"/>
        </dgm:presLayoutVars>
      </dgm:prSet>
      <dgm:spPr/>
      <dgm:t>
        <a:bodyPr/>
        <a:lstStyle/>
        <a:p>
          <a:endParaRPr lang="en-US"/>
        </a:p>
      </dgm:t>
    </dgm:pt>
    <dgm:pt modelId="{F02667ED-3ED1-4E2E-9F97-E9AF2D7693A4}" type="pres">
      <dgm:prSet presAssocID="{C8EA370F-59BB-4C20-8F1A-79C10B18D13C}" presName="parTransOne" presStyleCnt="0"/>
      <dgm:spPr/>
    </dgm:pt>
    <dgm:pt modelId="{74B51E41-F87B-436E-BB4E-A3DE147AED92}" type="pres">
      <dgm:prSet presAssocID="{C8EA370F-59BB-4C20-8F1A-79C10B18D13C}" presName="horzOne" presStyleCnt="0"/>
      <dgm:spPr/>
    </dgm:pt>
    <dgm:pt modelId="{A4C8DFC4-48EC-4531-9EEA-835CD0C4099C}" type="pres">
      <dgm:prSet presAssocID="{E4E20568-EBEF-4C73-A9F1-B5E0E1AC315E}" presName="vertTwo" presStyleCnt="0"/>
      <dgm:spPr/>
    </dgm:pt>
    <dgm:pt modelId="{08DB6F27-61A8-4D1F-91BA-17175F581410}" type="pres">
      <dgm:prSet presAssocID="{E4E20568-EBEF-4C73-A9F1-B5E0E1AC315E}" presName="txTwo" presStyleLbl="node2" presStyleIdx="0" presStyleCnt="2">
        <dgm:presLayoutVars>
          <dgm:chPref val="3"/>
        </dgm:presLayoutVars>
      </dgm:prSet>
      <dgm:spPr/>
      <dgm:t>
        <a:bodyPr/>
        <a:lstStyle/>
        <a:p>
          <a:endParaRPr lang="en-US"/>
        </a:p>
      </dgm:t>
    </dgm:pt>
    <dgm:pt modelId="{EFF164E7-2FBD-4204-9D44-4871F7B94300}" type="pres">
      <dgm:prSet presAssocID="{E4E20568-EBEF-4C73-A9F1-B5E0E1AC315E}" presName="parTransTwo" presStyleCnt="0"/>
      <dgm:spPr/>
    </dgm:pt>
    <dgm:pt modelId="{324D9CCA-4E93-4E76-B00F-4723347B6032}" type="pres">
      <dgm:prSet presAssocID="{E4E20568-EBEF-4C73-A9F1-B5E0E1AC315E}" presName="horzTwo" presStyleCnt="0"/>
      <dgm:spPr/>
    </dgm:pt>
    <dgm:pt modelId="{0ED2E667-4BE7-4E9D-947A-E50681E67E8E}" type="pres">
      <dgm:prSet presAssocID="{D7D35838-D115-4418-87F7-A9A9F4B6843B}" presName="vertThree" presStyleCnt="0"/>
      <dgm:spPr/>
    </dgm:pt>
    <dgm:pt modelId="{C3B7F9C5-3C4D-4726-86BF-0FDFBFEE2AB2}" type="pres">
      <dgm:prSet presAssocID="{D7D35838-D115-4418-87F7-A9A9F4B6843B}" presName="txThree" presStyleLbl="node3" presStyleIdx="0" presStyleCnt="3">
        <dgm:presLayoutVars>
          <dgm:chPref val="3"/>
        </dgm:presLayoutVars>
      </dgm:prSet>
      <dgm:spPr/>
      <dgm:t>
        <a:bodyPr/>
        <a:lstStyle/>
        <a:p>
          <a:endParaRPr lang="en-US"/>
        </a:p>
      </dgm:t>
    </dgm:pt>
    <dgm:pt modelId="{D921C6B9-6C1B-4B1F-B5B7-A9407B9E0FAF}" type="pres">
      <dgm:prSet presAssocID="{D7D35838-D115-4418-87F7-A9A9F4B6843B}" presName="horzThree" presStyleCnt="0"/>
      <dgm:spPr/>
    </dgm:pt>
    <dgm:pt modelId="{5844A99D-570B-4623-BAE9-8271DD5B0E4B}" type="pres">
      <dgm:prSet presAssocID="{AC066EB8-A13F-481A-8F65-6EF93C78010A}" presName="sibSpaceThree" presStyleCnt="0"/>
      <dgm:spPr/>
    </dgm:pt>
    <dgm:pt modelId="{D2B1E8D2-2464-4E37-8EC0-E9323F91F9E9}" type="pres">
      <dgm:prSet presAssocID="{C9198F77-4C45-4EB7-91E6-6E465E8D6572}" presName="vertThree" presStyleCnt="0"/>
      <dgm:spPr/>
    </dgm:pt>
    <dgm:pt modelId="{62C6A0E6-1E34-4EFC-97AF-58A839664654}" type="pres">
      <dgm:prSet presAssocID="{C9198F77-4C45-4EB7-91E6-6E465E8D6572}" presName="txThree" presStyleLbl="node3" presStyleIdx="1" presStyleCnt="3">
        <dgm:presLayoutVars>
          <dgm:chPref val="3"/>
        </dgm:presLayoutVars>
      </dgm:prSet>
      <dgm:spPr/>
      <dgm:t>
        <a:bodyPr/>
        <a:lstStyle/>
        <a:p>
          <a:endParaRPr lang="en-US"/>
        </a:p>
      </dgm:t>
    </dgm:pt>
    <dgm:pt modelId="{9400BB06-FC54-40E1-B03D-890742467FDC}" type="pres">
      <dgm:prSet presAssocID="{C9198F77-4C45-4EB7-91E6-6E465E8D6572}" presName="horzThree" presStyleCnt="0"/>
      <dgm:spPr/>
    </dgm:pt>
    <dgm:pt modelId="{6A8251C9-FC46-43BE-87EE-DFA5C31BD8E0}" type="pres">
      <dgm:prSet presAssocID="{2133E6EF-F242-44C8-B707-6C8C78DFEF9D}" presName="sibSpaceTwo" presStyleCnt="0"/>
      <dgm:spPr/>
    </dgm:pt>
    <dgm:pt modelId="{CDDAD13A-D692-44AC-ADE4-58EF40BF6C47}" type="pres">
      <dgm:prSet presAssocID="{5F5C6800-E748-415B-8CB0-99B4AF3B41ED}" presName="vertTwo" presStyleCnt="0"/>
      <dgm:spPr/>
    </dgm:pt>
    <dgm:pt modelId="{C7BB6FF5-B3EE-488A-A1C2-F696A229FEF5}" type="pres">
      <dgm:prSet presAssocID="{5F5C6800-E748-415B-8CB0-99B4AF3B41ED}" presName="txTwo" presStyleLbl="node2" presStyleIdx="1" presStyleCnt="2">
        <dgm:presLayoutVars>
          <dgm:chPref val="3"/>
        </dgm:presLayoutVars>
      </dgm:prSet>
      <dgm:spPr/>
      <dgm:t>
        <a:bodyPr/>
        <a:lstStyle/>
        <a:p>
          <a:endParaRPr lang="en-US"/>
        </a:p>
      </dgm:t>
    </dgm:pt>
    <dgm:pt modelId="{D07F6C16-E11B-436F-953A-BC88655C5EC0}" type="pres">
      <dgm:prSet presAssocID="{5F5C6800-E748-415B-8CB0-99B4AF3B41ED}" presName="parTransTwo" presStyleCnt="0"/>
      <dgm:spPr/>
    </dgm:pt>
    <dgm:pt modelId="{CE0E5B45-F410-49F2-957F-9A7F0760BC8B}" type="pres">
      <dgm:prSet presAssocID="{5F5C6800-E748-415B-8CB0-99B4AF3B41ED}" presName="horzTwo" presStyleCnt="0"/>
      <dgm:spPr/>
    </dgm:pt>
    <dgm:pt modelId="{7BFD85D9-BCE6-4A52-A3E8-4944D8C543A1}" type="pres">
      <dgm:prSet presAssocID="{25E61EA0-DB0B-4F0E-860A-5C51DD80D160}" presName="vertThree" presStyleCnt="0"/>
      <dgm:spPr/>
    </dgm:pt>
    <dgm:pt modelId="{5A34B49B-A484-45E1-8BBA-43C9FACF1639}" type="pres">
      <dgm:prSet presAssocID="{25E61EA0-DB0B-4F0E-860A-5C51DD80D160}" presName="txThree" presStyleLbl="node3" presStyleIdx="2" presStyleCnt="3">
        <dgm:presLayoutVars>
          <dgm:chPref val="3"/>
        </dgm:presLayoutVars>
      </dgm:prSet>
      <dgm:spPr/>
      <dgm:t>
        <a:bodyPr/>
        <a:lstStyle/>
        <a:p>
          <a:endParaRPr lang="en-US"/>
        </a:p>
      </dgm:t>
    </dgm:pt>
    <dgm:pt modelId="{723D9468-11DA-4F7F-A840-01633CB35C29}" type="pres">
      <dgm:prSet presAssocID="{25E61EA0-DB0B-4F0E-860A-5C51DD80D160}" presName="horzThree" presStyleCnt="0"/>
      <dgm:spPr/>
    </dgm:pt>
  </dgm:ptLst>
  <dgm:cxnLst>
    <dgm:cxn modelId="{6D1F6509-E7B0-4E08-9EE9-70460A910570}" srcId="{E4E20568-EBEF-4C73-A9F1-B5E0E1AC315E}" destId="{C9198F77-4C45-4EB7-91E6-6E465E8D6572}" srcOrd="1" destOrd="0" parTransId="{87EDB163-2D7A-4B1D-ABAF-43B8BC249D59}" sibTransId="{4CB8E998-6CF5-4F05-A403-9AE810286174}"/>
    <dgm:cxn modelId="{ADF3824B-2069-4135-8F89-031DCA670A30}" type="presOf" srcId="{C8EA370F-59BB-4C20-8F1A-79C10B18D13C}" destId="{EC6C0DE9-E546-45FF-A30A-135604820282}" srcOrd="0" destOrd="0" presId="urn:microsoft.com/office/officeart/2005/8/layout/hierarchy4"/>
    <dgm:cxn modelId="{38AB9F31-B084-403D-9F2C-F6C12D39F9F9}" srcId="{5F5C6800-E748-415B-8CB0-99B4AF3B41ED}" destId="{25E61EA0-DB0B-4F0E-860A-5C51DD80D160}" srcOrd="0" destOrd="0" parTransId="{AD8BCAA9-2970-4CB6-AD0E-61C25ACAAC02}" sibTransId="{837F8D94-222D-44D5-A955-21A7121FD2C9}"/>
    <dgm:cxn modelId="{C0E07F2E-F982-4EF0-ADC1-EAC7FE369BBA}" srcId="{C8EA370F-59BB-4C20-8F1A-79C10B18D13C}" destId="{5F5C6800-E748-415B-8CB0-99B4AF3B41ED}" srcOrd="1" destOrd="0" parTransId="{B267FEF5-F3DD-47B2-AF66-CF4689A1A02D}" sibTransId="{90A5F015-088A-47D6-9F29-7EF2DF936B21}"/>
    <dgm:cxn modelId="{0B94A769-D7BC-48F8-8D9A-29D1BE48D4FF}" type="presOf" srcId="{D7D35838-D115-4418-87F7-A9A9F4B6843B}" destId="{C3B7F9C5-3C4D-4726-86BF-0FDFBFEE2AB2}" srcOrd="0" destOrd="0" presId="urn:microsoft.com/office/officeart/2005/8/layout/hierarchy4"/>
    <dgm:cxn modelId="{7C333CED-4720-4387-A17C-494D362F81D5}" srcId="{E1D03B4D-7F53-4CC4-9E79-6B0D29D018B5}" destId="{C8EA370F-59BB-4C20-8F1A-79C10B18D13C}" srcOrd="0" destOrd="0" parTransId="{F677E35B-5AC9-402E-93BF-12BD8FD2EA00}" sibTransId="{299E146A-AFF2-4D35-8D76-92CC367C9A48}"/>
    <dgm:cxn modelId="{81036D63-434E-4B7F-A355-C7F6D5455AA4}" type="presOf" srcId="{E4E20568-EBEF-4C73-A9F1-B5E0E1AC315E}" destId="{08DB6F27-61A8-4D1F-91BA-17175F581410}" srcOrd="0" destOrd="0" presId="urn:microsoft.com/office/officeart/2005/8/layout/hierarchy4"/>
    <dgm:cxn modelId="{CA23E8CA-3DF7-47C4-8635-923EF4B8DF6D}" type="presOf" srcId="{25E61EA0-DB0B-4F0E-860A-5C51DD80D160}" destId="{5A34B49B-A484-45E1-8BBA-43C9FACF1639}" srcOrd="0" destOrd="0" presId="urn:microsoft.com/office/officeart/2005/8/layout/hierarchy4"/>
    <dgm:cxn modelId="{CEAA6B84-7E62-4978-BCAA-C150B02CD5D1}" type="presOf" srcId="{5F5C6800-E748-415B-8CB0-99B4AF3B41ED}" destId="{C7BB6FF5-B3EE-488A-A1C2-F696A229FEF5}" srcOrd="0" destOrd="0" presId="urn:microsoft.com/office/officeart/2005/8/layout/hierarchy4"/>
    <dgm:cxn modelId="{A04D7549-7590-4581-A184-6E482DF84685}" srcId="{C8EA370F-59BB-4C20-8F1A-79C10B18D13C}" destId="{E4E20568-EBEF-4C73-A9F1-B5E0E1AC315E}" srcOrd="0" destOrd="0" parTransId="{CFE31C9B-6F7A-46AA-A79D-7310E8292A76}" sibTransId="{2133E6EF-F242-44C8-B707-6C8C78DFEF9D}"/>
    <dgm:cxn modelId="{8A3B992E-9004-461A-91D8-B858B40F9D98}" srcId="{E4E20568-EBEF-4C73-A9F1-B5E0E1AC315E}" destId="{D7D35838-D115-4418-87F7-A9A9F4B6843B}" srcOrd="0" destOrd="0" parTransId="{DA77F755-4F66-494C-9E1B-BC8DC637666D}" sibTransId="{AC066EB8-A13F-481A-8F65-6EF93C78010A}"/>
    <dgm:cxn modelId="{368F5BCF-A2FB-482B-818C-21D0144C6B3B}" type="presOf" srcId="{E1D03B4D-7F53-4CC4-9E79-6B0D29D018B5}" destId="{62A55CE6-775F-4111-ABDF-83A265CA654E}" srcOrd="0" destOrd="0" presId="urn:microsoft.com/office/officeart/2005/8/layout/hierarchy4"/>
    <dgm:cxn modelId="{196C9CFA-AE8A-473B-B43F-D91FB47C3F6C}" type="presOf" srcId="{C9198F77-4C45-4EB7-91E6-6E465E8D6572}" destId="{62C6A0E6-1E34-4EFC-97AF-58A839664654}" srcOrd="0" destOrd="0" presId="urn:microsoft.com/office/officeart/2005/8/layout/hierarchy4"/>
    <dgm:cxn modelId="{6A217D21-9534-45F4-B193-2D0BB8117E96}" type="presParOf" srcId="{62A55CE6-775F-4111-ABDF-83A265CA654E}" destId="{8B1FFAEE-1CED-4997-9F14-1FACE7A618E8}" srcOrd="0" destOrd="0" presId="urn:microsoft.com/office/officeart/2005/8/layout/hierarchy4"/>
    <dgm:cxn modelId="{E7024768-3B00-41F6-92A9-BD7AFD7030E8}" type="presParOf" srcId="{8B1FFAEE-1CED-4997-9F14-1FACE7A618E8}" destId="{EC6C0DE9-E546-45FF-A30A-135604820282}" srcOrd="0" destOrd="0" presId="urn:microsoft.com/office/officeart/2005/8/layout/hierarchy4"/>
    <dgm:cxn modelId="{9B62A753-8EF0-4989-B647-A38DDC2DC71D}" type="presParOf" srcId="{8B1FFAEE-1CED-4997-9F14-1FACE7A618E8}" destId="{F02667ED-3ED1-4E2E-9F97-E9AF2D7693A4}" srcOrd="1" destOrd="0" presId="urn:microsoft.com/office/officeart/2005/8/layout/hierarchy4"/>
    <dgm:cxn modelId="{8F053CF3-52AD-47F0-BE21-EE23584D62B3}" type="presParOf" srcId="{8B1FFAEE-1CED-4997-9F14-1FACE7A618E8}" destId="{74B51E41-F87B-436E-BB4E-A3DE147AED92}" srcOrd="2" destOrd="0" presId="urn:microsoft.com/office/officeart/2005/8/layout/hierarchy4"/>
    <dgm:cxn modelId="{9F5EF4E3-A126-400B-9481-010DAC2B3A0D}" type="presParOf" srcId="{74B51E41-F87B-436E-BB4E-A3DE147AED92}" destId="{A4C8DFC4-48EC-4531-9EEA-835CD0C4099C}" srcOrd="0" destOrd="0" presId="urn:microsoft.com/office/officeart/2005/8/layout/hierarchy4"/>
    <dgm:cxn modelId="{8EE3B1B7-75AA-449C-847D-C6E7C5798B00}" type="presParOf" srcId="{A4C8DFC4-48EC-4531-9EEA-835CD0C4099C}" destId="{08DB6F27-61A8-4D1F-91BA-17175F581410}" srcOrd="0" destOrd="0" presId="urn:microsoft.com/office/officeart/2005/8/layout/hierarchy4"/>
    <dgm:cxn modelId="{5A0DD71A-8F06-44DB-B915-58A2D5973338}" type="presParOf" srcId="{A4C8DFC4-48EC-4531-9EEA-835CD0C4099C}" destId="{EFF164E7-2FBD-4204-9D44-4871F7B94300}" srcOrd="1" destOrd="0" presId="urn:microsoft.com/office/officeart/2005/8/layout/hierarchy4"/>
    <dgm:cxn modelId="{0195C8C6-3F21-4B5A-91BE-0C9FF83D7FA6}" type="presParOf" srcId="{A4C8DFC4-48EC-4531-9EEA-835CD0C4099C}" destId="{324D9CCA-4E93-4E76-B00F-4723347B6032}" srcOrd="2" destOrd="0" presId="urn:microsoft.com/office/officeart/2005/8/layout/hierarchy4"/>
    <dgm:cxn modelId="{64665A58-C2F9-4445-8203-0F8652EB7835}" type="presParOf" srcId="{324D9CCA-4E93-4E76-B00F-4723347B6032}" destId="{0ED2E667-4BE7-4E9D-947A-E50681E67E8E}" srcOrd="0" destOrd="0" presId="urn:microsoft.com/office/officeart/2005/8/layout/hierarchy4"/>
    <dgm:cxn modelId="{6A8FC528-8A34-4DC9-A51A-99FC130D60AF}" type="presParOf" srcId="{0ED2E667-4BE7-4E9D-947A-E50681E67E8E}" destId="{C3B7F9C5-3C4D-4726-86BF-0FDFBFEE2AB2}" srcOrd="0" destOrd="0" presId="urn:microsoft.com/office/officeart/2005/8/layout/hierarchy4"/>
    <dgm:cxn modelId="{39388447-3D59-45B2-936C-44C4EACCE6C8}" type="presParOf" srcId="{0ED2E667-4BE7-4E9D-947A-E50681E67E8E}" destId="{D921C6B9-6C1B-4B1F-B5B7-A9407B9E0FAF}" srcOrd="1" destOrd="0" presId="urn:microsoft.com/office/officeart/2005/8/layout/hierarchy4"/>
    <dgm:cxn modelId="{FF85B486-AF0A-4F63-999B-C7C980889B0C}" type="presParOf" srcId="{324D9CCA-4E93-4E76-B00F-4723347B6032}" destId="{5844A99D-570B-4623-BAE9-8271DD5B0E4B}" srcOrd="1" destOrd="0" presId="urn:microsoft.com/office/officeart/2005/8/layout/hierarchy4"/>
    <dgm:cxn modelId="{4F6DB37F-F8B5-4CE4-A235-EDCD328A10CD}" type="presParOf" srcId="{324D9CCA-4E93-4E76-B00F-4723347B6032}" destId="{D2B1E8D2-2464-4E37-8EC0-E9323F91F9E9}" srcOrd="2" destOrd="0" presId="urn:microsoft.com/office/officeart/2005/8/layout/hierarchy4"/>
    <dgm:cxn modelId="{DDBCDEDE-736D-4F6B-8FC7-9E568D092D28}" type="presParOf" srcId="{D2B1E8D2-2464-4E37-8EC0-E9323F91F9E9}" destId="{62C6A0E6-1E34-4EFC-97AF-58A839664654}" srcOrd="0" destOrd="0" presId="urn:microsoft.com/office/officeart/2005/8/layout/hierarchy4"/>
    <dgm:cxn modelId="{7471B873-FF89-454C-B289-285572ED84AC}" type="presParOf" srcId="{D2B1E8D2-2464-4E37-8EC0-E9323F91F9E9}" destId="{9400BB06-FC54-40E1-B03D-890742467FDC}" srcOrd="1" destOrd="0" presId="urn:microsoft.com/office/officeart/2005/8/layout/hierarchy4"/>
    <dgm:cxn modelId="{4C478938-8815-4655-8945-5CF5EEBA5227}" type="presParOf" srcId="{74B51E41-F87B-436E-BB4E-A3DE147AED92}" destId="{6A8251C9-FC46-43BE-87EE-DFA5C31BD8E0}" srcOrd="1" destOrd="0" presId="urn:microsoft.com/office/officeart/2005/8/layout/hierarchy4"/>
    <dgm:cxn modelId="{34CF64B0-9835-4C7E-B41C-2DF207B99C55}" type="presParOf" srcId="{74B51E41-F87B-436E-BB4E-A3DE147AED92}" destId="{CDDAD13A-D692-44AC-ADE4-58EF40BF6C47}" srcOrd="2" destOrd="0" presId="urn:microsoft.com/office/officeart/2005/8/layout/hierarchy4"/>
    <dgm:cxn modelId="{007BD612-065F-43B3-B776-74361E160CC0}" type="presParOf" srcId="{CDDAD13A-D692-44AC-ADE4-58EF40BF6C47}" destId="{C7BB6FF5-B3EE-488A-A1C2-F696A229FEF5}" srcOrd="0" destOrd="0" presId="urn:microsoft.com/office/officeart/2005/8/layout/hierarchy4"/>
    <dgm:cxn modelId="{4826D97F-CC7D-46E9-B6F4-D123469B654B}" type="presParOf" srcId="{CDDAD13A-D692-44AC-ADE4-58EF40BF6C47}" destId="{D07F6C16-E11B-436F-953A-BC88655C5EC0}" srcOrd="1" destOrd="0" presId="urn:microsoft.com/office/officeart/2005/8/layout/hierarchy4"/>
    <dgm:cxn modelId="{401F477D-E4F7-4964-AC27-CF1BE3E4ECE6}" type="presParOf" srcId="{CDDAD13A-D692-44AC-ADE4-58EF40BF6C47}" destId="{CE0E5B45-F410-49F2-957F-9A7F0760BC8B}" srcOrd="2" destOrd="0" presId="urn:microsoft.com/office/officeart/2005/8/layout/hierarchy4"/>
    <dgm:cxn modelId="{5EFD2A0D-21FC-4B85-AD5F-EC791B03670B}" type="presParOf" srcId="{CE0E5B45-F410-49F2-957F-9A7F0760BC8B}" destId="{7BFD85D9-BCE6-4A52-A3E8-4944D8C543A1}" srcOrd="0" destOrd="0" presId="urn:microsoft.com/office/officeart/2005/8/layout/hierarchy4"/>
    <dgm:cxn modelId="{13567258-053F-4818-97EF-3702FA1BFA8E}" type="presParOf" srcId="{7BFD85D9-BCE6-4A52-A3E8-4944D8C543A1}" destId="{5A34B49B-A484-45E1-8BBA-43C9FACF1639}" srcOrd="0" destOrd="0" presId="urn:microsoft.com/office/officeart/2005/8/layout/hierarchy4"/>
    <dgm:cxn modelId="{1F1DE3A6-FDAB-4744-A234-B29307B50417}" type="presParOf" srcId="{7BFD85D9-BCE6-4A52-A3E8-4944D8C543A1}" destId="{723D9468-11DA-4F7F-A840-01633CB35C2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480B9-FE78-4B82-B325-A8E1CD727DAA}">
      <dsp:nvSpPr>
        <dsp:cNvPr id="0" name=""/>
        <dsp:cNvSpPr/>
      </dsp:nvSpPr>
      <dsp:spPr>
        <a:xfrm>
          <a:off x="1380422" y="249817"/>
          <a:ext cx="3413760" cy="3413760"/>
        </a:xfrm>
        <a:prstGeom prst="pie">
          <a:avLst>
            <a:gd name="adj1" fmla="val 16200000"/>
            <a:gd name="adj2" fmla="val 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Create</a:t>
          </a:r>
          <a:endParaRPr lang="en-US" sz="2700" kern="1200" dirty="0"/>
        </a:p>
      </dsp:txBody>
      <dsp:txXfrm>
        <a:off x="3192560" y="957360"/>
        <a:ext cx="1259840" cy="934720"/>
      </dsp:txXfrm>
    </dsp:sp>
    <dsp:sp modelId="{2F688802-5AE4-4409-8D1C-9346EB2BF7CC}">
      <dsp:nvSpPr>
        <dsp:cNvPr id="0" name=""/>
        <dsp:cNvSpPr/>
      </dsp:nvSpPr>
      <dsp:spPr>
        <a:xfrm>
          <a:off x="1380422" y="364422"/>
          <a:ext cx="3413760" cy="3413760"/>
        </a:xfrm>
        <a:prstGeom prst="pie">
          <a:avLst>
            <a:gd name="adj1" fmla="val 0"/>
            <a:gd name="adj2" fmla="val 540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Manage</a:t>
          </a:r>
          <a:endParaRPr lang="en-US" sz="2700" kern="1200" dirty="0"/>
        </a:p>
      </dsp:txBody>
      <dsp:txXfrm>
        <a:off x="3192560" y="2135920"/>
        <a:ext cx="1259840" cy="934720"/>
      </dsp:txXfrm>
    </dsp:sp>
    <dsp:sp modelId="{12A1A7C8-5054-4ECC-BA0A-7622C53C7CF7}">
      <dsp:nvSpPr>
        <dsp:cNvPr id="0" name=""/>
        <dsp:cNvSpPr/>
      </dsp:nvSpPr>
      <dsp:spPr>
        <a:xfrm>
          <a:off x="1265817" y="364422"/>
          <a:ext cx="3413760" cy="3413760"/>
        </a:xfrm>
        <a:prstGeom prst="pie">
          <a:avLst>
            <a:gd name="adj1" fmla="val 5400000"/>
            <a:gd name="adj2" fmla="val 1080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Analyze</a:t>
          </a:r>
          <a:endParaRPr lang="en-US" sz="2700" kern="1200" dirty="0"/>
        </a:p>
      </dsp:txBody>
      <dsp:txXfrm>
        <a:off x="1607600" y="2135920"/>
        <a:ext cx="1259840" cy="934720"/>
      </dsp:txXfrm>
    </dsp:sp>
    <dsp:sp modelId="{5DB2D3B7-D79B-4727-97BF-7D7F430ED771}">
      <dsp:nvSpPr>
        <dsp:cNvPr id="0" name=""/>
        <dsp:cNvSpPr/>
      </dsp:nvSpPr>
      <dsp:spPr>
        <a:xfrm>
          <a:off x="1265817" y="249817"/>
          <a:ext cx="3413760" cy="3413760"/>
        </a:xfrm>
        <a:prstGeom prst="pie">
          <a:avLst>
            <a:gd name="adj1" fmla="val 10800000"/>
            <a:gd name="adj2" fmla="val 16200000"/>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Display</a:t>
          </a:r>
          <a:endParaRPr lang="en-US" sz="2700" kern="1200" dirty="0"/>
        </a:p>
      </dsp:txBody>
      <dsp:txXfrm>
        <a:off x="1607600" y="957360"/>
        <a:ext cx="1259840" cy="934720"/>
      </dsp:txXfrm>
    </dsp:sp>
    <dsp:sp modelId="{BEF8E409-DD51-4226-BA79-BDE5274F640C}">
      <dsp:nvSpPr>
        <dsp:cNvPr id="0" name=""/>
        <dsp:cNvSpPr/>
      </dsp:nvSpPr>
      <dsp:spPr>
        <a:xfrm>
          <a:off x="1169094" y="38489"/>
          <a:ext cx="3836416" cy="3836416"/>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80D8C024-3680-4F57-A9F0-2E8ED54E4658}">
      <dsp:nvSpPr>
        <dsp:cNvPr id="0" name=""/>
        <dsp:cNvSpPr/>
      </dsp:nvSpPr>
      <dsp:spPr>
        <a:xfrm>
          <a:off x="1169094" y="153094"/>
          <a:ext cx="3836416" cy="3836416"/>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6337F870-1E8D-4757-BF5A-BFC41DB88696}">
      <dsp:nvSpPr>
        <dsp:cNvPr id="0" name=""/>
        <dsp:cNvSpPr/>
      </dsp:nvSpPr>
      <dsp:spPr>
        <a:xfrm>
          <a:off x="1054489" y="153094"/>
          <a:ext cx="3836416" cy="3836416"/>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CD6BBF44-77A5-4E1D-9E46-49A856482372}">
      <dsp:nvSpPr>
        <dsp:cNvPr id="0" name=""/>
        <dsp:cNvSpPr/>
      </dsp:nvSpPr>
      <dsp:spPr>
        <a:xfrm>
          <a:off x="1054489" y="38489"/>
          <a:ext cx="3836416" cy="3836416"/>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6C0DE9-E546-45FF-A30A-135604820282}">
      <dsp:nvSpPr>
        <dsp:cNvPr id="0" name=""/>
        <dsp:cNvSpPr/>
      </dsp:nvSpPr>
      <dsp:spPr>
        <a:xfrm>
          <a:off x="699" y="1460"/>
          <a:ext cx="6094601" cy="1281906"/>
        </a:xfrm>
        <a:prstGeom prst="roundRect">
          <a:avLst>
            <a:gd name="adj" fmla="val 10000"/>
          </a:avLst>
        </a:prstGeom>
        <a:solidFill>
          <a:schemeClr val="tx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lvl="0" algn="ctr" defTabSz="3200400">
            <a:lnSpc>
              <a:spcPct val="90000"/>
            </a:lnSpc>
            <a:spcBef>
              <a:spcPct val="0"/>
            </a:spcBef>
            <a:spcAft>
              <a:spcPct val="35000"/>
            </a:spcAft>
          </a:pPr>
          <a:r>
            <a:rPr lang="en-US" sz="7200" b="1" kern="1200" dirty="0" smtClean="0">
              <a:latin typeface="+mj-lt"/>
            </a:rPr>
            <a:t>The Map</a:t>
          </a:r>
          <a:endParaRPr lang="en-US" sz="7200" b="1" kern="1200" dirty="0">
            <a:latin typeface="+mj-lt"/>
          </a:endParaRPr>
        </a:p>
      </dsp:txBody>
      <dsp:txXfrm>
        <a:off x="38245" y="39006"/>
        <a:ext cx="6019509" cy="1206814"/>
      </dsp:txXfrm>
    </dsp:sp>
    <dsp:sp modelId="{08DB6F27-61A8-4D1F-91BA-17175F581410}">
      <dsp:nvSpPr>
        <dsp:cNvPr id="0" name=""/>
        <dsp:cNvSpPr/>
      </dsp:nvSpPr>
      <dsp:spPr>
        <a:xfrm>
          <a:off x="699" y="1391046"/>
          <a:ext cx="3981182" cy="128190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kern="1200" dirty="0" smtClean="0">
              <a:latin typeface="+mj-lt"/>
            </a:rPr>
            <a:t>Title</a:t>
          </a:r>
          <a:r>
            <a:rPr lang="en-US" sz="3700" kern="1200" dirty="0" smtClean="0">
              <a:latin typeface="+mj-lt"/>
            </a:rPr>
            <a:t/>
          </a:r>
          <a:br>
            <a:rPr lang="en-US" sz="3700" kern="1200" dirty="0" smtClean="0">
              <a:latin typeface="+mj-lt"/>
            </a:rPr>
          </a:br>
          <a:r>
            <a:rPr lang="en-US" sz="1800" kern="1200" dirty="0" smtClean="0">
              <a:latin typeface="+mj-lt"/>
            </a:rPr>
            <a:t>(if present)</a:t>
          </a:r>
          <a:endParaRPr lang="en-US" sz="1800" kern="1200" dirty="0">
            <a:latin typeface="+mj-lt"/>
          </a:endParaRPr>
        </a:p>
      </dsp:txBody>
      <dsp:txXfrm>
        <a:off x="38245" y="1428592"/>
        <a:ext cx="3906090" cy="1206814"/>
      </dsp:txXfrm>
    </dsp:sp>
    <dsp:sp modelId="{C3B7F9C5-3C4D-4726-86BF-0FDFBFEE2AB2}">
      <dsp:nvSpPr>
        <dsp:cNvPr id="0" name=""/>
        <dsp:cNvSpPr/>
      </dsp:nvSpPr>
      <dsp:spPr>
        <a:xfrm>
          <a:off x="699" y="2780633"/>
          <a:ext cx="1949648" cy="128190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mj-lt"/>
            </a:rPr>
            <a:t>Scale</a:t>
          </a:r>
          <a:endParaRPr lang="en-US" sz="4400" kern="1200" dirty="0">
            <a:latin typeface="+mj-lt"/>
          </a:endParaRPr>
        </a:p>
      </dsp:txBody>
      <dsp:txXfrm>
        <a:off x="38245" y="2818179"/>
        <a:ext cx="1874556" cy="1206814"/>
      </dsp:txXfrm>
    </dsp:sp>
    <dsp:sp modelId="{62C6A0E6-1E34-4EFC-97AF-58A839664654}">
      <dsp:nvSpPr>
        <dsp:cNvPr id="0" name=""/>
        <dsp:cNvSpPr/>
      </dsp:nvSpPr>
      <dsp:spPr>
        <a:xfrm>
          <a:off x="2032233" y="2780633"/>
          <a:ext cx="1949648" cy="128190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latin typeface="+mj-lt"/>
            </a:rPr>
            <a:t>Direction</a:t>
          </a:r>
          <a:endParaRPr lang="en-US" sz="4400" kern="1200" dirty="0">
            <a:latin typeface="+mj-lt"/>
          </a:endParaRPr>
        </a:p>
      </dsp:txBody>
      <dsp:txXfrm>
        <a:off x="2069779" y="2818179"/>
        <a:ext cx="1874556" cy="1206814"/>
      </dsp:txXfrm>
    </dsp:sp>
    <dsp:sp modelId="{C7BB6FF5-B3EE-488A-A1C2-F696A229FEF5}">
      <dsp:nvSpPr>
        <dsp:cNvPr id="0" name=""/>
        <dsp:cNvSpPr/>
      </dsp:nvSpPr>
      <dsp:spPr>
        <a:xfrm>
          <a:off x="4145652" y="1391046"/>
          <a:ext cx="1949648" cy="1281906"/>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r>
            <a:rPr lang="en-US" sz="5300" kern="1200" dirty="0" smtClean="0">
              <a:latin typeface="+mj-lt"/>
            </a:rPr>
            <a:t>Legend</a:t>
          </a:r>
          <a:endParaRPr lang="en-US" sz="5300" kern="1200" dirty="0">
            <a:latin typeface="+mj-lt"/>
          </a:endParaRPr>
        </a:p>
      </dsp:txBody>
      <dsp:txXfrm>
        <a:off x="4183198" y="1428592"/>
        <a:ext cx="1874556" cy="1206814"/>
      </dsp:txXfrm>
    </dsp:sp>
    <dsp:sp modelId="{5A34B49B-A484-45E1-8BBA-43C9FACF1639}">
      <dsp:nvSpPr>
        <dsp:cNvPr id="0" name=""/>
        <dsp:cNvSpPr/>
      </dsp:nvSpPr>
      <dsp:spPr>
        <a:xfrm>
          <a:off x="4145652" y="2780633"/>
          <a:ext cx="1949648" cy="1281906"/>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latin typeface="+mj-lt"/>
            </a:rPr>
            <a:t>Credits</a:t>
          </a:r>
          <a:endParaRPr lang="en-US" sz="2400" kern="1200" dirty="0" smtClean="0">
            <a:latin typeface="+mj-lt"/>
          </a:endParaRPr>
        </a:p>
        <a:p>
          <a:pPr lvl="0" algn="ctr" defTabSz="1422400">
            <a:lnSpc>
              <a:spcPct val="90000"/>
            </a:lnSpc>
            <a:spcBef>
              <a:spcPct val="0"/>
            </a:spcBef>
            <a:spcAft>
              <a:spcPct val="35000"/>
            </a:spcAft>
          </a:pPr>
          <a:r>
            <a:rPr lang="en-US" sz="1600" kern="1200" dirty="0" smtClean="0">
              <a:latin typeface="+mj-lt"/>
            </a:rPr>
            <a:t>(name, date, source)</a:t>
          </a:r>
          <a:endParaRPr lang="en-US" sz="1600" kern="1200" dirty="0">
            <a:latin typeface="+mj-lt"/>
          </a:endParaRPr>
        </a:p>
      </dsp:txBody>
      <dsp:txXfrm>
        <a:off x="4183198" y="2818179"/>
        <a:ext cx="1874556" cy="1206814"/>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C91604-07CB-4BC1-8D4A-FDC3C46C5269}" type="datetimeFigureOut">
              <a:rPr lang="en-US" smtClean="0"/>
              <a:t>9/27/2016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A9F1B0-3008-4CE0-95C0-126B2EDE75E4}" type="slidenum">
              <a:rPr lang="en-US" smtClean="0"/>
              <a:t>‹#›</a:t>
            </a:fld>
            <a:endParaRPr lang="en-US"/>
          </a:p>
        </p:txBody>
      </p:sp>
    </p:spTree>
    <p:extLst>
      <p:ext uri="{BB962C8B-B14F-4D97-AF65-F5344CB8AC3E}">
        <p14:creationId xmlns:p14="http://schemas.microsoft.com/office/powerpoint/2010/main" val="127592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FD336CE-0A62-4B40-89FF-785F1EE3FE50}" type="slidenum">
              <a:rPr lang="en-US"/>
              <a:pPr/>
              <a:t>8</a:t>
            </a:fld>
            <a:endParaRPr lang="en-US"/>
          </a:p>
        </p:txBody>
      </p:sp>
      <p:sp>
        <p:nvSpPr>
          <p:cNvPr id="61443" name="Rectangle 2"/>
          <p:cNvSpPr>
            <a:spLocks noGrp="1" noRot="1" noChangeAspect="1" noChangeArrowheads="1" noTextEdit="1"/>
          </p:cNvSpPr>
          <p:nvPr>
            <p:ph type="sldImg"/>
          </p:nvPr>
        </p:nvSpPr>
        <p:spPr>
          <a:xfrm>
            <a:off x="1152525" y="692150"/>
            <a:ext cx="4554538" cy="3416300"/>
          </a:xfrm>
          <a:ln/>
        </p:spPr>
      </p:sp>
      <p:sp>
        <p:nvSpPr>
          <p:cNvPr id="614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How will climate change affect the potential distribution of</a:t>
            </a:r>
          </a:p>
          <a:p>
            <a:r>
              <a:rPr lang="en-US" sz="1200" b="1" i="0" u="none" strike="noStrike" kern="1200" baseline="0" dirty="0" smtClean="0">
                <a:solidFill>
                  <a:schemeClr val="tx1"/>
                </a:solidFill>
                <a:latin typeface="+mn-lt"/>
                <a:ea typeface="+mn-ea"/>
                <a:cs typeface="+mn-cs"/>
              </a:rPr>
              <a:t>Eurasian tree sparrows </a:t>
            </a:r>
            <a:r>
              <a:rPr lang="en-US" sz="1200" b="1" i="1" u="none" strike="noStrike" kern="1200" baseline="0" dirty="0" smtClean="0">
                <a:solidFill>
                  <a:schemeClr val="tx1"/>
                </a:solidFill>
                <a:latin typeface="+mn-lt"/>
                <a:ea typeface="+mn-ea"/>
                <a:cs typeface="+mn-cs"/>
              </a:rPr>
              <a:t>Passer </a:t>
            </a:r>
            <a:r>
              <a:rPr lang="en-US" sz="1200" b="1" i="1" u="none" strike="noStrike" kern="1200" baseline="0" dirty="0" err="1" smtClean="0">
                <a:solidFill>
                  <a:schemeClr val="tx1"/>
                </a:solidFill>
                <a:latin typeface="+mn-lt"/>
                <a:ea typeface="+mn-ea"/>
                <a:cs typeface="+mn-cs"/>
              </a:rPr>
              <a:t>montanus</a:t>
            </a:r>
            <a:r>
              <a:rPr lang="en-US" sz="1200" b="1" i="1"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in North America?</a:t>
            </a:r>
          </a:p>
          <a:p>
            <a:r>
              <a:rPr lang="en-US" sz="1200" b="0" i="0" u="none" strike="noStrike" kern="1200" baseline="0" dirty="0" smtClean="0">
                <a:solidFill>
                  <a:schemeClr val="tx1"/>
                </a:solidFill>
                <a:latin typeface="+mn-lt"/>
                <a:ea typeface="+mn-ea"/>
                <a:cs typeface="+mn-cs"/>
              </a:rPr>
              <a:t>Jim GRAHAM1*, Catherine JARNEVICH2, Nick YOUNG1, Greg NEWMAN1,</a:t>
            </a:r>
          </a:p>
          <a:p>
            <a:r>
              <a:rPr lang="en-US" sz="1200" b="0" i="0" u="none" strike="noStrike" kern="1200" baseline="0" dirty="0" smtClean="0">
                <a:solidFill>
                  <a:schemeClr val="tx1"/>
                </a:solidFill>
                <a:latin typeface="+mn-lt"/>
                <a:ea typeface="+mn-ea"/>
                <a:cs typeface="+mn-cs"/>
              </a:rPr>
              <a:t>Thomas STOHLGREN2</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49</a:t>
            </a:fld>
            <a:endParaRPr lang="en-US"/>
          </a:p>
        </p:txBody>
      </p:sp>
    </p:spTree>
    <p:extLst>
      <p:ext uri="{BB962C8B-B14F-4D97-AF65-F5344CB8AC3E}">
        <p14:creationId xmlns:p14="http://schemas.microsoft.com/office/powerpoint/2010/main" val="193543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Using district-level occurrences in MaxEnt for predicting the invasion</a:t>
            </a:r>
          </a:p>
          <a:p>
            <a:r>
              <a:rPr lang="en-US" sz="1200" b="0" i="0" u="none" strike="noStrike" kern="1200" baseline="0" dirty="0" smtClean="0">
                <a:solidFill>
                  <a:schemeClr val="tx1"/>
                </a:solidFill>
                <a:latin typeface="+mn-lt"/>
                <a:ea typeface="+mn-ea"/>
                <a:cs typeface="+mn-cs"/>
              </a:rPr>
              <a:t>potential of an exotic insect pest in India</a:t>
            </a:r>
          </a:p>
          <a:p>
            <a:r>
              <a:rPr lang="en-US" sz="1200" b="0" i="0" u="none" strike="noStrike" kern="1200" baseline="0" dirty="0" smtClean="0">
                <a:solidFill>
                  <a:schemeClr val="tx1"/>
                </a:solidFill>
                <a:latin typeface="+mn-lt"/>
                <a:ea typeface="+mn-ea"/>
                <a:cs typeface="+mn-cs"/>
              </a:rPr>
              <a:t>Sunil Kumar ⇑, Jim Graham 1, Amanda M. West, Paul H. Evangelista</a:t>
            </a:r>
          </a:p>
          <a:p>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50</a:t>
            </a:fld>
            <a:endParaRPr lang="en-US"/>
          </a:p>
        </p:txBody>
      </p:sp>
    </p:spTree>
    <p:extLst>
      <p:ext uri="{BB962C8B-B14F-4D97-AF65-F5344CB8AC3E}">
        <p14:creationId xmlns:p14="http://schemas.microsoft.com/office/powerpoint/2010/main" val="16807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case could be made to leave off the scale for maps of entire continents</a:t>
            </a:r>
            <a:endParaRPr lang="en-US" dirty="0"/>
          </a:p>
        </p:txBody>
      </p:sp>
      <p:sp>
        <p:nvSpPr>
          <p:cNvPr id="4" name="Slide Number Placeholder 3"/>
          <p:cNvSpPr>
            <a:spLocks noGrp="1"/>
          </p:cNvSpPr>
          <p:nvPr>
            <p:ph type="sldNum" sz="quarter" idx="10"/>
          </p:nvPr>
        </p:nvSpPr>
        <p:spPr/>
        <p:txBody>
          <a:bodyPr/>
          <a:lstStyle/>
          <a:p>
            <a:fld id="{0EE2E2B7-95B3-4928-813B-7747626F7309}" type="slidenum">
              <a:rPr lang="en-US" smtClean="0"/>
              <a:t>9</a:t>
            </a:fld>
            <a:endParaRPr lang="en-US"/>
          </a:p>
        </p:txBody>
      </p:sp>
    </p:spTree>
    <p:extLst>
      <p:ext uri="{BB962C8B-B14F-4D97-AF65-F5344CB8AC3E}">
        <p14:creationId xmlns:p14="http://schemas.microsoft.com/office/powerpoint/2010/main" val="51339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Central meridian is specific to the projection</a:t>
            </a:r>
            <a:r>
              <a:rPr lang="en-US" baseline="0" dirty="0" smtClean="0"/>
              <a:t> you are using</a:t>
            </a:r>
            <a:endParaRPr lang="en-US" dirty="0"/>
          </a:p>
        </p:txBody>
      </p:sp>
      <p:sp>
        <p:nvSpPr>
          <p:cNvPr id="4" name="Slide Number Placeholder 3"/>
          <p:cNvSpPr>
            <a:spLocks noGrp="1"/>
          </p:cNvSpPr>
          <p:nvPr>
            <p:ph type="sldNum" sz="quarter" idx="10"/>
          </p:nvPr>
        </p:nvSpPr>
        <p:spPr/>
        <p:txBody>
          <a:bodyPr/>
          <a:lstStyle/>
          <a:p>
            <a:fld id="{0EE2E2B7-95B3-4928-813B-7747626F7309}" type="slidenum">
              <a:rPr lang="en-US" smtClean="0"/>
              <a:t>16</a:t>
            </a:fld>
            <a:endParaRPr lang="en-US"/>
          </a:p>
        </p:txBody>
      </p:sp>
    </p:spTree>
    <p:extLst>
      <p:ext uri="{BB962C8B-B14F-4D97-AF65-F5344CB8AC3E}">
        <p14:creationId xmlns:p14="http://schemas.microsoft.com/office/powerpoint/2010/main" val="382691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767C44-AA5D-4672-9C87-A9AFBE749093}" type="slidenum">
              <a:rPr lang="en-US"/>
              <a:pPr/>
              <a:t>19</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With the title, the mapmaker needs to get the attention of the audience.  The title also needs to be informative, but brief and to the point.  At times this is a daunting dichotomy.  What we are trying to do is interest the reader enough to look at the rest of the map, while not bogging them down with a long, complicated title. </a:t>
            </a:r>
          </a:p>
        </p:txBody>
      </p:sp>
      <p:sp>
        <p:nvSpPr>
          <p:cNvPr id="4" name="Slide Number Placeholder 3"/>
          <p:cNvSpPr>
            <a:spLocks noGrp="1"/>
          </p:cNvSpPr>
          <p:nvPr>
            <p:ph type="sldNum" sz="quarter" idx="10"/>
          </p:nvPr>
        </p:nvSpPr>
        <p:spPr/>
        <p:txBody>
          <a:bodyPr/>
          <a:lstStyle/>
          <a:p>
            <a:fld id="{0EE2E2B7-95B3-4928-813B-7747626F7309}" type="slidenum">
              <a:rPr lang="en-US" smtClean="0"/>
              <a:t>21</a:t>
            </a:fld>
            <a:endParaRPr lang="en-US"/>
          </a:p>
        </p:txBody>
      </p:sp>
    </p:spTree>
    <p:extLst>
      <p:ext uri="{BB962C8B-B14F-4D97-AF65-F5344CB8AC3E}">
        <p14:creationId xmlns:p14="http://schemas.microsoft.com/office/powerpoint/2010/main" val="3668528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Icons are always to the left of the</a:t>
            </a:r>
            <a:r>
              <a:rPr lang="en-US" baseline="0" dirty="0" smtClean="0"/>
              <a:t> text in the legend</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25</a:t>
            </a:fld>
            <a:endParaRPr lang="en-US"/>
          </a:p>
        </p:txBody>
      </p:sp>
    </p:spTree>
    <p:extLst>
      <p:ext uri="{BB962C8B-B14F-4D97-AF65-F5344CB8AC3E}">
        <p14:creationId xmlns:p14="http://schemas.microsoft.com/office/powerpoint/2010/main" val="2554739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should</a:t>
            </a:r>
            <a:r>
              <a:rPr lang="en-US" baseline="0" dirty="0" smtClean="0"/>
              <a:t> be moved to a </a:t>
            </a:r>
            <a:r>
              <a:rPr lang="en-US" baseline="0" dirty="0" err="1" smtClean="0"/>
              <a:t>ciation</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42</a:t>
            </a:fld>
            <a:endParaRPr lang="en-US"/>
          </a:p>
        </p:txBody>
      </p:sp>
    </p:spTree>
    <p:extLst>
      <p:ext uri="{BB962C8B-B14F-4D97-AF65-F5344CB8AC3E}">
        <p14:creationId xmlns:p14="http://schemas.microsoft.com/office/powerpoint/2010/main" val="1087004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should</a:t>
            </a:r>
            <a:r>
              <a:rPr lang="en-US" baseline="0" dirty="0" smtClean="0"/>
              <a:t> be moved to a </a:t>
            </a:r>
            <a:r>
              <a:rPr lang="en-US" baseline="0" smtClean="0"/>
              <a:t>ciation</a:t>
            </a:r>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43</a:t>
            </a:fld>
            <a:endParaRPr lang="en-US"/>
          </a:p>
        </p:txBody>
      </p:sp>
    </p:spTree>
    <p:extLst>
      <p:ext uri="{BB962C8B-B14F-4D97-AF65-F5344CB8AC3E}">
        <p14:creationId xmlns:p14="http://schemas.microsoft.com/office/powerpoint/2010/main" val="108700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2015 Bauer NETL-TRS-2-2015_CSIL_BroadImpacts.20150219</a:t>
            </a:r>
          </a:p>
          <a:p>
            <a:endParaRPr lang="en-US" dirty="0"/>
          </a:p>
        </p:txBody>
      </p:sp>
      <p:sp>
        <p:nvSpPr>
          <p:cNvPr id="4" name="Slide Number Placeholder 3"/>
          <p:cNvSpPr>
            <a:spLocks noGrp="1"/>
          </p:cNvSpPr>
          <p:nvPr>
            <p:ph type="sldNum" sz="quarter" idx="10"/>
          </p:nvPr>
        </p:nvSpPr>
        <p:spPr/>
        <p:txBody>
          <a:bodyPr/>
          <a:lstStyle/>
          <a:p>
            <a:fld id="{42A9F1B0-3008-4CE0-95C0-126B2EDE75E4}" type="slidenum">
              <a:rPr lang="en-US" smtClean="0"/>
              <a:t>48</a:t>
            </a:fld>
            <a:endParaRPr lang="en-US"/>
          </a:p>
        </p:txBody>
      </p:sp>
    </p:spTree>
    <p:extLst>
      <p:ext uri="{BB962C8B-B14F-4D97-AF65-F5344CB8AC3E}">
        <p14:creationId xmlns:p14="http://schemas.microsoft.com/office/powerpoint/2010/main" val="303550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F980BE4-638D-4D6A-B7AF-82234EA5310B}"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0110"/>
          <a:stretch/>
        </p:blipFill>
        <p:spPr>
          <a:xfrm>
            <a:off x="0" y="6307"/>
            <a:ext cx="9144000" cy="4565694"/>
          </a:xfrm>
          <a:prstGeom prst="rect">
            <a:avLst/>
          </a:prstGeom>
        </p:spPr>
      </p:pic>
    </p:spTree>
    <p:extLst>
      <p:ext uri="{BB962C8B-B14F-4D97-AF65-F5344CB8AC3E}">
        <p14:creationId xmlns:p14="http://schemas.microsoft.com/office/powerpoint/2010/main" val="176780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80BE4-638D-4D6A-B7AF-82234EA5310B}"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136633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80BE4-638D-4D6A-B7AF-82234EA5310B}"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661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r>
              <a:rPr lang="en-US" smtClean="0"/>
              <a:t>Click icon to add clip art</a:t>
            </a:r>
            <a:endParaRPr lang="en-US" dirty="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4F980BE4-638D-4D6A-B7AF-82234EA5310B}" type="datetimeFigureOut">
              <a:rPr lang="en-US" smtClean="0"/>
              <a:t>9/27/2016</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8FE2A5E-B96E-48B0-8A6D-FF1DD1FD89E5}" type="slidenum">
              <a:rPr lang="en-US" smtClean="0"/>
              <a:t>‹#›</a:t>
            </a:fld>
            <a:endParaRPr lang="en-US"/>
          </a:p>
        </p:txBody>
      </p:sp>
    </p:spTree>
    <p:extLst>
      <p:ext uri="{BB962C8B-B14F-4D97-AF65-F5344CB8AC3E}">
        <p14:creationId xmlns:p14="http://schemas.microsoft.com/office/powerpoint/2010/main" val="138354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endParaRPr lang="en-US"/>
          </a:p>
        </p:txBody>
      </p:sp>
      <p:sp>
        <p:nvSpPr>
          <p:cNvPr id="8" name="Rectangle 6"/>
          <p:cNvSpPr>
            <a:spLocks noGrp="1" noChangeArrowheads="1"/>
          </p:cNvSpPr>
          <p:nvPr>
            <p:ph type="sldNum" sz="quarter" idx="11"/>
          </p:nvPr>
        </p:nvSpPr>
        <p:spPr>
          <a:ln/>
        </p:spPr>
        <p:txBody>
          <a:bodyPr/>
          <a:lstStyle>
            <a:lvl1pPr>
              <a:defRPr/>
            </a:lvl1pPr>
          </a:lstStyle>
          <a:p>
            <a:fld id="{B8FE2A5E-B96E-48B0-8A6D-FF1DD1FD89E5}" type="slidenum">
              <a:rPr lang="en-US" smtClean="0"/>
              <a:t>‹#›</a:t>
            </a:fld>
            <a:endParaRPr lang="en-US"/>
          </a:p>
        </p:txBody>
      </p:sp>
    </p:spTree>
    <p:extLst>
      <p:ext uri="{BB962C8B-B14F-4D97-AF65-F5344CB8AC3E}">
        <p14:creationId xmlns:p14="http://schemas.microsoft.com/office/powerpoint/2010/main" val="3399222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2147888"/>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2873BB38-E60E-4729-9587-8C11584BF189}" type="slidenum">
              <a:rPr lang="en-US"/>
              <a:pPr/>
              <a:t>‹#›</a:t>
            </a:fld>
            <a:endParaRPr lang="en-US"/>
          </a:p>
        </p:txBody>
      </p:sp>
    </p:spTree>
    <p:extLst>
      <p:ext uri="{BB962C8B-B14F-4D97-AF65-F5344CB8AC3E}">
        <p14:creationId xmlns:p14="http://schemas.microsoft.com/office/powerpoint/2010/main" val="973716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46063" y="930275"/>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47888"/>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147888"/>
            <a:ext cx="3810000" cy="4114800"/>
          </a:xfrm>
        </p:spPr>
        <p:txBody>
          <a:bodyPr/>
          <a:lstStyle/>
          <a:p>
            <a:endParaRPr lang="en-US"/>
          </a:p>
        </p:txBody>
      </p:sp>
      <p:sp>
        <p:nvSpPr>
          <p:cNvPr id="5" name="Date Placeholder 4"/>
          <p:cNvSpPr>
            <a:spLocks noGrp="1"/>
          </p:cNvSpPr>
          <p:nvPr>
            <p:ph type="dt" sz="half" idx="10"/>
          </p:nvPr>
        </p:nvSpPr>
        <p:spPr>
          <a:xfrm>
            <a:off x="685800" y="63246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324600"/>
            <a:ext cx="1905000" cy="457200"/>
          </a:xfrm>
        </p:spPr>
        <p:txBody>
          <a:bodyPr/>
          <a:lstStyle>
            <a:lvl1pPr>
              <a:defRPr/>
            </a:lvl1pPr>
          </a:lstStyle>
          <a:p>
            <a:fld id="{07C02788-4648-4FB4-9B48-ED3679D5E4DD}" type="slidenum">
              <a:rPr lang="en-US"/>
              <a:pPr/>
              <a:t>‹#›</a:t>
            </a:fld>
            <a:endParaRPr lang="en-US"/>
          </a:p>
        </p:txBody>
      </p:sp>
    </p:spTree>
    <p:extLst>
      <p:ext uri="{BB962C8B-B14F-4D97-AF65-F5344CB8AC3E}">
        <p14:creationId xmlns:p14="http://schemas.microsoft.com/office/powerpoint/2010/main" val="300605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18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980BE4-638D-4D6A-B7AF-82234EA5310B}"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29643864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980BE4-638D-4D6A-B7AF-82234EA5310B}" type="datetimeFigureOut">
              <a:rPr lang="en-US" smtClean="0"/>
              <a:t>9/27/2016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E2A5E-B96E-48B0-8A6D-FF1DD1FD89E5}"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20110"/>
          <a:stretch/>
        </p:blipFill>
        <p:spPr>
          <a:xfrm>
            <a:off x="0" y="6307"/>
            <a:ext cx="9144000" cy="4565694"/>
          </a:xfrm>
          <a:prstGeom prst="rect">
            <a:avLst/>
          </a:prstGeom>
        </p:spPr>
      </p:pic>
    </p:spTree>
    <p:extLst>
      <p:ext uri="{BB962C8B-B14F-4D97-AF65-F5344CB8AC3E}">
        <p14:creationId xmlns:p14="http://schemas.microsoft.com/office/powerpoint/2010/main" val="3361832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980BE4-638D-4D6A-B7AF-82234EA5310B}"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70287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980BE4-638D-4D6A-B7AF-82234EA5310B}" type="datetimeFigureOut">
              <a:rPr lang="en-US" smtClean="0"/>
              <a:t>9/27/2016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62640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980BE4-638D-4D6A-B7AF-82234EA5310B}" type="datetimeFigureOut">
              <a:rPr lang="en-US" smtClean="0"/>
              <a:t>9/27/2016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424397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80BE4-638D-4D6A-B7AF-82234EA5310B}" type="datetimeFigureOut">
              <a:rPr lang="en-US" smtClean="0"/>
              <a:t>9/27/2016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3550032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smtClean="0"/>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80BE4-638D-4D6A-B7AF-82234EA5310B}"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E2A5E-B96E-48B0-8A6D-FF1DD1FD89E5}" type="slidenum">
              <a:rPr lang="en-US" smtClean="0"/>
              <a:t>‹#›</a:t>
            </a:fld>
            <a:endParaRPr lang="en-US"/>
          </a:p>
        </p:txBody>
      </p:sp>
    </p:spTree>
    <p:extLst>
      <p:ext uri="{BB962C8B-B14F-4D97-AF65-F5344CB8AC3E}">
        <p14:creationId xmlns:p14="http://schemas.microsoft.com/office/powerpoint/2010/main" val="2161117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980BE4-638D-4D6A-B7AF-82234EA5310B}" type="datetimeFigureOut">
              <a:rPr lang="en-US" smtClean="0"/>
              <a:t>9/27/2016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E2A5E-B96E-48B0-8A6D-FF1DD1FD89E5}"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20110"/>
          <a:stretch/>
        </p:blipFill>
        <p:spPr>
          <a:xfrm>
            <a:off x="0" y="6307"/>
            <a:ext cx="9144000" cy="4565694"/>
          </a:xfrm>
          <a:prstGeom prst="rect">
            <a:avLst/>
          </a:prstGeom>
        </p:spPr>
      </p:pic>
    </p:spTree>
    <p:extLst>
      <p:ext uri="{BB962C8B-B14F-4D97-AF65-F5344CB8AC3E}">
        <p14:creationId xmlns:p14="http://schemas.microsoft.com/office/powerpoint/2010/main" val="194892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980BE4-638D-4D6A-B7AF-82234EA5310B}" type="datetimeFigureOut">
              <a:rPr lang="en-US" smtClean="0"/>
              <a:t>9/27/2016</a:t>
            </a:fld>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8FE2A5E-B96E-48B0-8A6D-FF1DD1FD89E5}"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55826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iming>
    <p:tnLst>
      <p:par>
        <p:cTn id="1" dur="indefinite" restart="never" nodeType="tmRoot"/>
      </p:par>
    </p:tnLst>
  </p:timing>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4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8.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weather.unisys.com/usg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png"/><Relationship Id="rId1" Type="http://schemas.openxmlformats.org/officeDocument/2006/relationships/slideLayout" Target="../slideLayouts/slideLayout8.xml"/><Relationship Id="rId4" Type="http://schemas.openxmlformats.org/officeDocument/2006/relationships/image" Target="../media/image46.tmp"/></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Presenting GIS Data</a:t>
            </a:r>
            <a:endParaRPr lang="en-US" dirty="0"/>
          </a:p>
        </p:txBody>
      </p:sp>
      <p:sp>
        <p:nvSpPr>
          <p:cNvPr id="3" name="Subtitle 2"/>
          <p:cNvSpPr>
            <a:spLocks noGrp="1"/>
          </p:cNvSpPr>
          <p:nvPr>
            <p:ph type="subTitle" idx="1"/>
          </p:nvPr>
        </p:nvSpPr>
        <p:spPr/>
        <p:txBody>
          <a:bodyPr/>
          <a:lstStyle/>
          <a:p>
            <a:r>
              <a:rPr lang="en-US" dirty="0" smtClean="0"/>
              <a:t>Makin’ Maps and other groovy stuff</a:t>
            </a:r>
          </a:p>
          <a:p>
            <a:r>
              <a:rPr lang="en-US" dirty="0" smtClean="0"/>
              <a:t>by Amy Rock </a:t>
            </a:r>
          </a:p>
          <a:p>
            <a:r>
              <a:rPr lang="en-US" dirty="0" smtClean="0"/>
              <a:t>with a few edits by Jim Graham</a:t>
            </a:r>
            <a:endParaRPr lang="en-US" dirty="0"/>
          </a:p>
        </p:txBody>
      </p:sp>
      <p:pic>
        <p:nvPicPr>
          <p:cNvPr id="4100" name="Picture 4" descr="C:\Fall 12\Presentations\MOV-water project\Accessibility_Contours-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2502" b="20693"/>
          <a:stretch/>
        </p:blipFill>
        <p:spPr bwMode="auto">
          <a:xfrm>
            <a:off x="-1" y="1"/>
            <a:ext cx="9144001" cy="458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05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Types of Scale </a:t>
            </a:r>
          </a:p>
        </p:txBody>
      </p:sp>
      <p:sp>
        <p:nvSpPr>
          <p:cNvPr id="69635" name="Rectangle 3"/>
          <p:cNvSpPr>
            <a:spLocks noGrp="1" noChangeArrowheads="1"/>
          </p:cNvSpPr>
          <p:nvPr>
            <p:ph idx="1"/>
          </p:nvPr>
        </p:nvSpPr>
        <p:spPr>
          <a:xfrm>
            <a:off x="768096" y="2758440"/>
            <a:ext cx="7290055" cy="4023360"/>
          </a:xfrm>
        </p:spPr>
        <p:txBody>
          <a:bodyPr/>
          <a:lstStyle/>
          <a:p>
            <a:r>
              <a:rPr lang="en-US" sz="2800" dirty="0" smtClean="0"/>
              <a:t>This </a:t>
            </a:r>
            <a:r>
              <a:rPr lang="en-US" sz="2800" dirty="0"/>
              <a:t>is useful to quickly convey to someone a sense of distance with which they are familiar</a:t>
            </a:r>
            <a:r>
              <a:rPr lang="en-US" sz="2800" dirty="0" smtClean="0"/>
              <a:t>.</a:t>
            </a:r>
          </a:p>
          <a:p>
            <a:r>
              <a:rPr lang="en-US" sz="2800" dirty="0" smtClean="0"/>
              <a:t>Not good for maps which will be reproduced.</a:t>
            </a:r>
            <a:endParaRPr lang="en-US" sz="2800" dirty="0"/>
          </a:p>
        </p:txBody>
      </p:sp>
      <p:sp>
        <p:nvSpPr>
          <p:cNvPr id="69637" name="Text Box 5"/>
          <p:cNvSpPr txBox="1">
            <a:spLocks noChangeArrowheads="1"/>
          </p:cNvSpPr>
          <p:nvPr/>
        </p:nvSpPr>
        <p:spPr bwMode="auto">
          <a:xfrm>
            <a:off x="914400" y="2148840"/>
            <a:ext cx="2362200" cy="5794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dirty="0"/>
              <a:t>Verbal Scale</a:t>
            </a:r>
          </a:p>
        </p:txBody>
      </p:sp>
      <p:sp>
        <p:nvSpPr>
          <p:cNvPr id="2" name="AutoShape 2"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xQTEhUUEhQVFRUXGBwaGRgYFyAYGRwfGhcXGB4fIR8cHCogHxwlHRwYITEhJSkrLi4uIB8zODMsNygtLisBCgoKDg0OGxAQGiwlHyQsLCwsLCwsLCwsLCwsLCwsLCwsLCwsLCwsLCwsLCwsLCwsLCwsLCwsLCwsLCwrNzcrK//AABEIAJwBQwMBIgACEQEDEQH/xAAbAAADAAMBAQAAAAAAAAAAAAAABQYBAwQHAv/EAEkQAAIBAwIEBAIECQkHBAMAAAECAwAEERIhBRMxQQYiUWEycRSBkaEjMzRCUnOSsbMHFVNicsHR0+EXVGOC4vDxJEPC0kR0ov/EABgBAQEBAQEAAAAAAAAAAAAAAAABAgME/8QAIxEAAgICAgMAAgMAAAAAAAAAAAECERIhAzEiQVEyYQQTUv/aAAwDAQACEQMRAD8ApfA6vHCDJBNh0UjGGQgoo2Gcg4A3zTHh87ct1WOZsO+lQox8XQnOTj0O1TnA7y5FtDGxZfNHIJeoCcnYH+rqAGPQ1qs7x3LNcozQmSU6EywD+UZIUglcA47Crcaaox5Zdlnd8SkjhURQsGY6EEjBWye+BkY+us8Jmmjj0mAhl3JLhteepXByd/XAqctLZ5okWR5AwYlcsSVGTpzv101T8M4YYXDGRpGfyknYDYsMDPsalrChtzs2xcdz5WgmDDtpzt6jevi54qhHnhl9d0G331ycTvHaTGAoRu5y3/g18oQdyaypJro21JezNrxcEE8qbSfhGM4+vNdDXQYYMExH9j+/VXPJw+MAMN8kDynHX3zgV1T8WW3UhwxJ+BTjVj1PYLnbPWqnH2iOD7s5nv8ATqzHMsi7htOCw999z2pbw2cLfTBYZMEHOEyQcqcdemon7aYPLfTYKokK+rbN9RYZ/wD5FfMXCp7YExvCNXxySKWbPoqgjbJJyWosfhWnXYT8XS3DNLHKiashmXbDbnOD61Iw8ft5ZbmONJpFlKyII0yVfSA22RgbD7atL7h8kwRHmkj1kqwTSupdH6Lasb+mal7jh30CaKS2zNBF8fw8xVY4fOANadDncggivRxT496pnGfC629H3w+8vooMGNwuMYKElfkeo/1rQ3iRshOWo0gAKckbd8ZGTmrq64o4bTFbyTAgEOrIqb9sk5z07VycQtpZraXVFEJd9A16iNuuoKCG9KsuaMvyicl/HkvxkTcHiaTb8EjDONlx03x33ruTxaMZ5DYPuP8ASo7wM9xHOUaOQy5fAIBIOF1ltW2cYFds8ssgM88JjjzjWiacnWRjAb0/OAqRnwN7jQlxc1akVy+LoT1DhvTGfvzXTdXxeNgsUu42OnIzjbvUDJxFJFQxO0iZbIkUKyhV1dTsw+vrW7+djECEklhZVLBHXIzp1YyCd8Yrcv4/DJeDOSnyxe0XUHF9Q/FTZGxGkdftrb/OB/oZv2QP/lSDhvHo5IwZFYygkZQAMcMq+vqwphaceVhpZX+JULYGxZiozvnOQ2celeJrF00eleStMT2lqtxG4kimaIuDoC7EgEjO+RpDLjHpSW/geJuVIkjBhphYrgyIBvE++7Abq3Wq7wXdrJFIFz5ZMb+8a7/I6a+/GFo0tuVjXMgYMhyBpZdwcn7NqNr4a3l2T3DuOvJoURzS8vUqtgBtOAQGyR5lxg/VXW8ivGfwMmDlc6UwD6Z1detcHCb03EdxLpGqRW1Kg3B5ahtmPxdaorW0b6JIiRaxrCwa4lDeYKutlAxgEtv1wK00tFq7FHD5QxCvFJrGFICrk+mPNvnbpSnxyY1jZ4I5YZmPKYMgVXBAY5GeoXcGqG44dy7sCBGblxwRr5A0Z0uxOXIypC71KfygsTfOrZ0ZBGOp1KgbHbUFA+2q5Y9F4oNs3eDbi3eykgljYyOSzAqMhW0hSDnPQdRXd4b4wAhtLmNmkRhgqgOqPquo9O2M0w4qkc4ikt1aFlA5U74TAxspU7sp9KjOM8RzKJJgEuY2CPAiYDp2IJ2JPUbYrLjFq0iytt2Wl9dhZmIhcfiWA04/PZT09RgfVVJ/OR/oZ/2f9an52/BbIQWi1hi2p/wbB9J9984+dUt9MRCzpudBYfZkVNfDEoOlsmr6YT3YUxSFQhDADc+Vs9/VlNMOHs0EaxxRSlFGFDqS2PnqOfrrTaRhbOaUMdbJJlj1GnUP37n51M215IlvOpM0Ze0EkYd9eSManU5OOo2qPH4RprRdRcWLbGGYEdRpBx9eemKyeJ7H8FN+z/1VKXtvJFaSOqzQuTFu83M1Zdfc6ep++ujxfdFp7eMicfjMxwuVc4XY5DDIqKUfhMH9Gcl+cljFN7eT/qrhbiWT+Ll/Z/1pZxjiM0VpDDJIEuJM+ZyPKq+bLH5YXbua+L6Z7q1jkhyQxDOivoZgNmUN23Aq2n6Kk/oynutXlMchz2wP8a1Lpxp5UmD1Gkffvn76QXF+ptxFCZciTDo7ESYzkrrzjofWi14rKyrDaCRS0mjW7anXILaQTtuBsc1NfDVP6W8U8sQAjjlYbeV1/cwNS93fGOWXmwOjvl8BRjbSydPZWGfasTcKvLYxn6QwWSVY2XmFydW2RgbY74NdsXCOROxkkdpeYrAsdmjcCMgZz0JbbO311VS9G43e2L+J8ZRpWbDb47dsDHf0opilwiDQDE2ny5MLk+XbqBv0orVo6CaW4kEMBRzojgQtgqpzpHZlOdunvXVcXTx24dJWVmJCJpVixJG58uw9cUcBiSVY9awy6YkGdJDjCDC77GmvC7bXlpEXUJG06dyMHOCdu/oKLpnN9oYcHywjydRIGTp05PfbtVXPESBjqCCPTbt9hNS9lqjmZ2JaPGo9Sy4Hb1Ht2quicMAynIIyCOhqUVE7xyIvpkTbI29j6H76XRNqXpjO3yqkuLfOuMbassp9D0P9x+ukscWhguCp9D/j3qFOWRmUHUwCnqTspwCcEfV1r68MW5djPJueig74I6n6hhR76jWby5E55FuNRI8zfm4B6fLIGT9QzTy14TyEURFsoAME7N6/buaiVFTvs32yM6huYwY9RgYB9MYzXF4gV3gaIgBiV82MpgMCT6dOxrvKuW1BdG+/mG49wO/vXzxm2aSMBQGw6sVY4DAHdc9s1SN0Tl/w2NQEwJBKQsMhYDQ2GyNugzuNPfavu54LKXKKseW1AyOAxKkbaRnIOdsYxjNbL2xaR30RIyuirklQIj5sgbYySQcrvtWn+ZrnRKhEZmOSLnIyRgAL+km2R6fbQmxR4esbnS1qFiRoCoznDkaW0MSNmGcDPXaurwbauDrfmquloZCzL8YIGwQAjfJ1E53pRx9mtbqGeKFUAKpJGPKDudLSFSQoDEDrk1Y8EtbkTSNdaNMqjZT5VKnAGPUqc7Zrctu0Q6JuF24hNuGdF1amKMxfOQd23O+B1plFFGVCqEKg5A9D6/OstdRIMalUCuCbiELb8otnvpUf31ls1SZqufCdsfgjETb4KDHXrt91KJOB8othI5wfiAG4BGPhzscd1Oae2nEUUEsdI1bAndenf50vk4qquOUGffv0Gfc1Mq2KskE4U8RYyqwhc5Lqueh2yM7HOOpNMIfDEmsvDIjBWUrq27A/okd/anXHr8CJoR55ZdyB0X5/UKZcItzHEqn4sDPp0/wArpyvSbWzzRdSaXQk8LhYGa3ZQkhbII3B8oXGfXYkdjkjtVG6A0v49wkTJ5fxg+E9M+3y/ccGvrgvEOfHgnEq7MOpPo2PtB981yOtWrJbh1jF/OlxFoBUjmYx3ZQD+6t3iPgWmQGFXCOhBWPJKkEEOFHXfYitXC0lHFptbox0DV5NOV07YGdsVR8Q4UpmW5y4eNcYz5SO+QKTdUTj7dkhBexIzNKY4858wQ6SyjOkoTlXIwRvg1OzXE1/OkcaImCSFA8iEjdj6vjtTbxYhneR0BZtTbKMgJF5dRHdst9lbfBnGreNI45NMPLLOzkkiQkYBzjIPselaTs7KKisl2U9taw2iopgdgmlTMQDucAYyc4z6CpSG2LXDKVZeILIziVsMGBzpUAbcrT1PY09h41b84yS3cD4bKjD+QeijGnP9atHizjNtJGJ7eeP6TD5kIOkkZ8ydNwR2rEZNMxKL9nVccRV1WYqY5IpAk8XXGsaCfcbghvTFdv04JacvI1hWjxnsuV1HuBgCpzxZMLmOOa3xzCEU6T8eog6Gx0UN365PtXT4bvFddUcJd1YgoQx0NnfUCMFv6xb5VuS9oi62VXCLH/0ojkHxhiwzggOTtn5Yrnj8K26q64ZtacsszlmC/ognoPlXLBxO7fVy+WxQ4ZABqz13GvP312WXiNGOmZTFIPXJX7Tuv17e9ZJJGZPD0bQvCzTMj6QdUpJGkgjHpvjpXBJZW0UkeuVuYmrQXlJbz4G/t86opJRjOxBG2DnIPpUjxrhskjy6SY0lCh3LLpwvzGQfYGuYgvo0gsVaV5nGp8CMasbAEk+XGBknr3qUn4WtzJJy8xwh9ZKn88jBK/MDp6b96bcYu+diK2+IABpOm2Omf0T9vp60t43bXCRcuOP8HoJYo+HZjt8wucdD2ArUTTVHWnheDQFUMCG1cwN59XrnpTyz8OQ8hkYMwd9bNq8+rbBDDoR2qblM6xRxJGVjWMBsOA5OPhU9gepPWmx4eRYW8MiSqBpLBE5uCDq3HcHp3p7MjODgkUTiaWaSVkHlaV/Kmdth0z7mtPiS15yJyo1mw3xah5cEZA33Ow2pO3C5JrdrX6Oq6yX1uDGNCnyEhc5kO/l6U1vYEsrAQqT8IQHGCSd2b7iardEWmKrDitskaJ9EDFQASNBBPc+Yg79d6KdcJ8NQGFDLEC5GWLMQdyTjb06fVRUyN2K/DFhFyIwrBSUjySwXcINh07Gt9taBY5CG8weT87J2PpnpXzwPhEBtYRNOmVjVjuvlDqpGcnbfbNdXDODW8nMYyjOp84K506uvyx3rslpiXaOi0nwQRg496aWN5FDiAnRsCmr84HJ8vyORjtSR/BcbRARS4Jxh/iU+fV9pO2RW/xBw7nqrxsEkCtpBXVvvkb9M7jPyrK0Uop8SKdJGVOx9GHb7DU1x13eQQKRzWO+DhUXBOPs3J/xrdw+/MMBnOCsmGUAHysFVFU577DJ9q0cJkWCI3EpLPL0AGWwTkYA9Tv8selNGtm63u7eylWFpQoKjOVOWcnYlsYAxgBe1Nr/AI3BCxWVwpC6iME6QfzmI2A69cVF8TtZ7qRJJtEaIRpyCHxqzumSpPQZNc/E+FTzSy6yuqTT5xIy6UUjylFGl9wcZ9aqZhl9fcZghA5kqrqGRnuBjfbtv1rVdSJkyONcZUsuNxsMnA6HI6VLcWt7uRwIljWDTpwH0SNnqM8s6V26Cqq3twiQKAFCkAAHp5Dtk9qjdlj2ffAeKx3MKSwhlRs4DLpIxtjFLeI8a1oTGzqoLAkYBbHlyCc4XPfrXTxW5kUHTyljyBq1Esc5yABsN/WpsKFRY4/7IPXA3yf+/WqwhtczI6OrjWXUqSemCMbY/f1pVwbibtGYZWzJCdB9wB5W+sfeK7LaMAfdSjjMfInjuR8BxFL8ifK31GtR2nES7Op3AcnAIzuSOnsDW0aiMsxGegBxj660qhKDvlvty9cacPaZ5CyliraAozlfcDIz9ZFZ4uJStt0kZ5ZuNUrY4isS3mJ2H5zHCilt7xUatEJLMTjXjv8A1R3+ZFEXhuY/GWKdlLKMfaT/AH08svD0cfX6wD1/tNjLD22HtXVPi499s4Sc56ekKILhIAp0F9TjmSdWPfHTA37Fs1U2d4kgzGysPQdR7EdjX1Nbqy6GUFP0T8NJ34HEr4QlAR5cnIB9BkZGR6GuEpucspHWMUo0P9VJ+J8CSTLr5JOuoHAz/d8xvXJeXUsBVRKG9R1IHrhlJ+Q1b1obiV0JljKgM0ZYBlAzg/28BvapQSoRcY4lLFMkzACeAFZGP58WR19WXIYY6iqnw1NLyG+kzRTPkkGNgfIdxn/xSmWx+lTKXIwyMpwADsmQMYOBkkZznal3h7gKS2cfKykzK3MOSQTHlfXY5wNiKs+gqtn3bajN+DDEcyVdSkLjMKg4LdTneueXwzHogGlhJq/Ds5ZGI3ORpBVm6UyikxkoGDR8s6Ao1alQq/UgHbGd67Le7mlYoGIwNXUKMHGCCAT9VVdUdf3YiveA2iHyrcMp21GQruehIA1Y/f2rnPhiJoWkExQaSVBbLkjPlCHcZPrvVG1uGK6iNOrSHCMV1dN2Ztz2zj2rRwTgrtzA4CxkHlyK+GLkkM2AowvQjftWcUHNr2ed2ks9vocZUnDhcFVYj1BA3BJO1P8AjXExE0cdlr+kuhjlGnAbOSOv54O+R2rHie212kMmMSozwzbnOsDYnJ6nAP1094NOp5E7ZblhWUsMsI5F0Hf+q4+yunHNRdscnlBMbeC7aJLddBZpANMrP+M1dw2d9u3tTi9tI5Bh0DY6dmHyI3FLuKWIMnPtnQTgYPm8ko9GAP2N1FbLTjKygrgpKuzRt8S/4g9jUlvyRw2iWsru4jlMMKkauiNuD1G+cYwN8j5HNddvbmTL3Mmd8BQeh7g+mPYCuiVwl3qk+CRdIb0yAvX1B+5qavwhTudRPrnfpj91RuL21QbmkjQkkMalU0jG5GPXoc9zivg3ydS4HvXzxLhu2IzjzZJJ6bYGPkK5/wCbk364PUf9/Knh9M3MawX8ewzkEkbDI6ZOfTaue44squIrdJHl06yqkaFHYsScAfLfel8FvLJI8dvoAQEO8mfik30qB3C43PrVRFwxAMBQM7vgfEcAdeuNhWWoFUpexfwO6kWHXMQzM7lvNjBz8IB/NHalPEb9ZL2FZMhQoOOoZiS2Nj3IUVRrwzTjSxGGZhtn4tiOtT3ibgJ5XM14MTArgZOnOftyc+laqL9iMpXtFQLsHfS5/wCU0Up4TbLJDG5l0kqMgEAAjY9T6iimEfpfL4RNlC/IhKkKmIzjmLnIGWwx/wCXynNdMEEh5x1Y1mRRqwCpOlSSQNzpDbZxXZ4VsufDajll49Cs4LIHyMAAjbyjGr1O1d1pwO4dQUChY53fBYguxlPocbJkYPc1d06Oj72fcFvM0cYjZCY3MhA3MkmvIwFACrpHTpvVbEmhAW2PU+oJOevsa3tEqL5dsdqnOJ8VCjzHfsOnfr7L7n9+Kho4OKKZrgQByY5HBZNtjgAkHqBpDbeu9NeLkomIUAwV6DtkAjf2pdwmzcSNcEZcj4cdu/yOMYHXHuTVDdxNyW0nIdfK3dSem+M4zVSsrYklbUdt9LAn7cHpTyWxI8yAEgbr+kM9vesW0cASR1ZWwCGwc4xnI+0mt6qx5auTgqBsceYDv8xStGYtZG62gUgNnOdwa2XcRK7fECCvzBz/AIj662RIAMDYdsVkmhSNu505caK2pkdhIpGGDNk7qfn171rhiA6AD5bU38QcPXJuAgLqME9DpJAPzx13rlezI+r/AErNFv4akNZu4o5UeF9y6kY6bkHG/TNablyCUUHXjY42B6gb+oBr74fZvIW87acrksu5A3A/tA5GRUyp6Ko6tkxcXTiwuI32mhUoxHXI06SPmO9YsbhrKVrkRSRWsiDyO+ssR8Rzk4JOMCmviqwSOZZXB5M45MwG3U5Q5HuMfXVAvDIrmBreZTpDZwCR/WU574NehNRlfpnGccl+0SfhDijXDS28k2rmgzErkEB9mjGemnI6etch4ZyrW+dHJKSNGNTsWCgpgA6tvnTP6L9DnTnIWVCWR12xkaSffI6qad2cNpPHLGhysrF5FyQcnG/XI6DpU5OJx2to4cfIm6fZPcctzDa4a2MYaaLZJmk1jUcjUfhzXM0jtaI8cnKR7sGMFuZy10kFWJ9wcr2zVjH4fhVdOHYalbzSM+GXdSCzbfupfxrgkGZCYwC2l+pA16tBbHTOD9dcdM62SXC+LlruEudLh3zHnY/gjpYf1dlAHbennh7g0NzB9IuvNJIDqdmIaMht+h8hHoOlUNpwiJooSyDKjUrdwWyT3z3rmPhm3lJaRDqLEOA7Krkd2UEA5yKzfo2xJ4XumU20j5ZXWTznGSNekN7jOD9Zrbwm6Frcy2rg6ua0qaRsYpMMT8g3WnPGbLU8KqMaVbSuMDYBdO3TYn7q5n4TFcDm6Dz4zkkbFm0jB39h0OwPatyVpGIvbObxhApVXiA53NjYODjB1BfluMj5Ul4XxYRS81tehmkVhjJUAkhthjQfWtN3x93YyyZhS31B0GCry5ITGPiIB6/dV1wW1Q2sSbMuhd8EE7D1GepNc9o63SOOyQFFZ9LRTtgx/modzjffUSN+nqKeooUAAbDYVNcMnEYnibzPGQwDDqEGM/s6TVCsmVB9d60+rObuyN8a8LYyKY20JclY5MnC8wZKMdu/Tb0FI/Cd1pdrWYmNwzaG/RbbWhB2IOM16Pf2aTRNHIMqw39QexHuOtea+IeGyMWLH8PCAS3QyRj4ZR/XXowrMTtCn4sqZOCE9OSR7w6fvVs0l4vZPCRMihZEGNas0iFf0WV91B7MOhqj8K+Jo7iHDkCVMAjONW3xD2NMo1VjksmPTIFdE6MyTJSTjKXNqNtEobOk9/zGwe+M9Ou1V9jLqiRupZQfu3qY45wdICbm3RXRfNNBtggbh19HG3zHrXRcLdRxwhJreONmXRqJLsp30fDg9evWpKN9E7R3cQuMbbknpgfvrikuSil2A0qMnBJPUDGB1JO1YRi7HzQgorZzIQMA77lMbd8ZxXTcWMhjSUrG0SssraZM61X4QPKNtWD9VYxY6GfCuHPEhAK+Zmck5LZfff5dK7lhbu5J9lH+Ga3k0VKJZz88qcORg9G7fI+hrfIgYYO4PbqDn2rJH/itBtyv4vb+qTkH5ehoQ87v7VBK4UYAZgM5zsSKKacZ4YZJncMgBPRjpI2HUetFWzdjTwhZyxWdvpt5NWBJkGLSdSAd5QemO1OOGfSEQh7aQkuzeVoseZiR1lpn4b/JLb9RH/DWmVdysl+LPeOumG2Zdt2Z48+2MSED5nPypRY8CnXzSW8jOf8AiRkA/XJufc/UBV/RUoEvbwzL1tpT/wA8X+bXVbySrkfRZtPUDXFtnr/7vSn1FKBKX9rKfPFaMsnQsxiwVIOQwEu4zittmJ+SqSW0uoDcrJEQCDkYJkBwPlVNRV9USt2Tg56nUlvNq/O1PFhvsl2x7V0pdTY81rLn2eLH3y06oqJJFsn7ue4IAW0cgnDani6d8ASHJ+ZAr6Ly/wC6y/tQ/wCbT6irQJTiNrLIyH6PMADk4eJScZxgiXrXYrS/7tN+1Dj+LT+s1MVdlbZJ8ZsXuIXie1lwwI+OLY9j+N6g1ycMtr5EjMkBMqKFYq8elh+3n39jVvRVe1RPdk1IJmyGtZCD1BaL/NpPYcGnSdpWtWA/NVHj2z65kq9oqwbiml7OcuOLdsndU3+7S/tRf5tcPErS4kG1tINsbvF+mrf0ntVhRWcUaxRLWKXCRqrW0hKjGzxY26dZPSvqNZwWP0aTDEH44vTB/wDd+VU9FTFFolJIZzIji2kwoII1xZ3x/wAT2rng4fNiVZLV2WTYgNENiWJBPNz37VZ0VaCikeUt4Tu0khMNqvLikduWzppIc7fnHzAVYYn/AN2l/bi/zKpqKYoNWQPFuDTyyLItqwbGGJkjGR26SHp0+RNNBDOMAW0mB088X2fjKqaKYqqJiiSnhuT0t5AP7cX+ZSrjvhuW5jA5EiSKco4aI4Pv+F3HtXoVFMUWjxa18EcTjlEkccasN8iRevfYncN3H2U6+hcbJUNFBpBPRlHUY3yTnG505Ar0+imKNN2SHErOeSMqtvIHKkZLRYOQQc4l96+eJ2lzKkSfRmAWSNj5oxshBIH4U+gqxopiiEWtncvI7zWmRpdI1WSIqqtuSQSMsxxk527Voh4Xdx2ywpFKfIFYO8RXbG6nmZHTpirug1VojSZN2l9raRChjeNgrIxUndEfI0McrhseuxrpJqcu4JX4jcbItupUmTOl1fkQ9D6Y07HbrXVeeIIoT5nDLj4lYE59CB6+tcnFXo5u0xj9Pjy45iZj+PzDy5383pSC54lPdFltMhVHxfCSeuM42yOg6+u1aLPhjXbmdwI43IOldmfHQ5HX01fZVbZ2qxqqopVegwPXv/rUo0kR0kV+xyYlJwBlkGo4AG+/Xas1ZjiCrsWJI2J0/wCG1YqnWv0dPhr8ktv1Ef8ADWmVLfDX5JbfqI/4a0yrqZCiiigCiiigCiiigCiiigCiiigCiiigCiiigCiiigCiiigCiiigCiiigCiiigCiiigCiiigCiiigCiiigCsGs1g0B55f2iT8RuIZZQigxvo1AFiYohsD/Z3PsMV2cV4LaQxsQgDhSQGYsSfhGxOCNRA96lPHL2x4hOs4GoctgRnVjlRjt1GQfQ18WttGxBgvlRl04juG5kbBTqGGbzYDb4PpWH2XF0UN7xaSFQkTJJKkf4RdgqnHqv52TgKKpOHyeVS3lHLUlCcn32O49KlJrhtnurFZ1XBEtqwkXbplR5sevWudPFEM9wqEmFiSBK2U2CqVUqRg5YkY9B1oqbI6XRcCJzupVR2XHQVilUk9xnqG916H5b0VnE3/YUHhr8ktv1Ef8NaZUt8Nfklt+oj/hrTKupgKKKw1ABNZqG4xwq2jbm8VupZNbsIwXeKNR1VQkJALaerHJJzWf5PrlWmultZZJrFNAjMjs5WTzcxFZzrKAaPi7k4oC4oqT8XEi84ZgkarhwQCQCBBI2DjqMgHf0rksvFsq300VyEW2ExghlAwObojk0yEnylg4CnoSCOuKAt6KRXvF2jvUiYqITbTTMSNxynhXrnpiQnp2pdw7iF/eoJ4DBawvvGJY2mldezMqugTPUDJOOtAV1FR3GuM31tbyPKkGpZIFR0LFXEsyRMShwVK6s9TVLxO4KQyOpGpEZhnpkKT0z7UB2UVGfz7dOOHhHhRrqJndmjLgFYxJsA6+uOtNI0vFYM9zbui7yKluysV36Hntg7em9AP6KjODcSv72FLmGS1gjkGpImjaZipO2pxIgViOoCnHvVJwmScx5uURJMkERsWXAOAQSAdxvjG2aA76KnrnxBMkjothdSqrYEiGLS2wORzJVbvjp26192HHZZJVRrG5hUhsySGIqMDIH4ORzk++KAfUVioyGzlTjKNLO0ivbTskeAqRhZrcKBj4mxIw1NvvQFnQDUfLAeIXc8bySLa2xWMxxs0ZklKrIxZ0IbSqsgCggE5Jz208R4cOGGO4tnkEBljjngeRpEIldYldeYSVZWZTscEZ2oC3oqX/lKfTwy6YEqVjyGBKkYI3BG4NY8D3TKklnMxM1o3LJJyZIzvFJvv5l2J/SVqAqaK8yjuXuOMW1zrYQM80ESBjodYIZCZCOhJlLAH0QH0preeKLhLa7lHL1Q3qW6ZU4KtJAmTv8AF+FP2CgLiisCpHhnELy4e50z20SwzvEA0DOSFVGzkTL+ljp2oCvoqS4pxe5tVjDvBPJcSpFCQphiXIdmZ/M5IwNsHfYbdTvC8SQg8y0uASNSCN4SATuQ3McNgb7hc47UBTUVhazQBRRRQBWDWawaA8l8eeHzPc3EqBxIrKoYZI/EQnBx0G53x3FK+E+H7O6XyTSwSDZo5MHDfNhuD2r0NnInuiGXPNXyMdOcW1vuD6/4Um8S+HTOVuLbCTADIOwkH6LY2yOxrNpvEZzj0Ts3ga6tzrtZtRHZcxP/APU0vk8RzKeVeRuxHUOq6vnh03+qqjw74hIYw3AaNgcFX6rnoRnqnr6U/wCOcLinQpIgYds9R9Y3FYknF7KuX/RGRWls4DKYADvjWF+7mDH2UV8P4HyTi4AHoyKSPme9FZyLcT1Tw1+SW36iP+GtMqW+GvyS2/UR/wANaZV3MhWDWaKAkj4peNmW8srlCrHQ8UTXMbLnynVGCVbGMhgPbNaeAQtNxF7xIHt4Po/JxInKeZ+YHDlDuAgyoLDJ1Ht1ssUYoCW8WRM15w0qkjBJ3LlUZlUGF1BYgEKMkDetfB+FLN/OUVxExilu2OHRlDqYLddSkgZGpWwy9xVbijFAeb2PC7k3xtbnmSRLZTxR3WhsOs0kOlXYDTzUCHO/m2O1NuCeIHtYUt723uBJEoQSQwSTRSBRgMrRqcEgfC2CD9tWWKMUBAeLbye7s5R9DnWIyW+gMjGZwLiNpCYlBZFCjvvsdhTji/ha0EEpW2BPLbAUMWzpOMKNyc9sVT4oxQHmk8C6OE/SLWeWOOBuYv0WSXSeSqgMoQkHVkYIp9wvilrExW2tLiNpCBj6HLAjMAcZZ4wg9Mmq3FGKA8xew4cd5+HX1vMTlkhjuNJY7kqbZuW2++Rv64qn/k/tZ47ZhPzQDK5hSZtcqRHToVzk+bOo7k4BA7VT4oxQCG68Lh5Hk+k3ia2zpjnKINgNgPlmvvh/hsRSrILm6k0gjTLMZEOoY6HuPWnlFAYqcu1b+dbdtDlBazqX0MUBaW2ZQWxpBIRjjPaqSsYoCRuTJY3U0whkmtrnS8nKUvJFKqhC2gbsjKq7ruCOhByNV7dPxNo4Y4Jo7ZZEkmlmjMWrlMJFjRXAY5dVJbGAARuelnijFATP8pMDPwy6REeR2TCqiM7ElhsFUEmuLxpwi5eSO4sDolkQ20pI6RSbiTB6tE3mAPqw2zVpWMUBHX/DxDecKjhiflQiVcqjMiDkMi6mA0rknuaR8Tt5DZcQAhnJbiSOqiCQsyLLasWVdOWXCPuNtq9NxRigJ2TxlCASYb7YE/kNx29zFipjh0dqst4buxmkZrp2R/oEsuUKRgYYRHIyG716VWMUBGX95DPbrCLCee3TQrxvC0TqoB0siShWfGkbrv1xk7VNcS4VA6aeFwcRiu8jQ5+kxxxnUMl+eeXpAz5cZPYV6xijFAC1msYrNAFFFFAFYNZrBoBDakc26yM/h16//q21dErg9gKlONeJja3NyhtpJUMsRLoV2MkEKKuCck+X7xWIfGcZaVZIbmPlHDZiLY2zvpzisuL9I5uWyb/lDRJbhdL5KqE8rYZCXwdurDfJHtS7iPiS5tJDatdLJoAxIFBOewYt0x3zTPivjG1uV1JpHL1HVIMMSARjPoR+b1NMrS64etq0w5UygamyEaQ7gYIPTHp2ptKpFfRpjt5SAXuFLEZJUkqc77Y2xRXzfcD4YHIacxHY8tZSAuQDgDO3XpWKmK+EyPSvDX5JbfqI/wCGtMqW+GvyS2/UR/w1plWzoFFFFAFFFFAFFFFAFFFFAFFFFAFFFFAFFFFAFFFFAFFFFAFFFFAFFFFAFFFFAFFFFAFFFFAFFFFAFFFFAFYNZrBoDy/xPwp5ry5McMjSaoeXKHASMiKMnIJ32Pp3pT4yuZLaO7G6tcSKEIOMqsShyPbqKuJr9I57oNqzzVOwz/8AjQD+6pzjcySo4ZM77asbAEEkebOcA1yldma2IuDcLmENxGFEiyI3RQNLqi6Rg/pKRv7Vu8ReFF5WqCFBJykWZCAASANx6SD76PC15cSuiiVkEkRd3CBsYchBk7Dy7VSXcUjs5SfljOMGMMCQo82c9aXK9MNEFxLwGZJGeNQqNuFOdtht19aKrjwFTu8s7N3Ik0j6gNgKxV8vpKR6F4bP/pLb9RF/DWmVeP8AC/5Q7mOGNAkBCoqjKtnAUAfn10/7Srr+jg/Zf/MrobPV6K8o/wBpV1/Rwfsv/mVe+EOKvc2yyyBQxLDC5xsxHck/fQDuiiigCiiigCiiigCiiigCiiigCiiigCiiigCiiigCiiigCiiigCiiigCiiigCiiigCiiigCiiigCsE1mvK7j+Ua5VmURwYDEfC/Yn/iUB8eMeDST3k7Jj441GWI0kRQsTgA6sjb2rf4ikj5Sw6FDZ85OkBBpYZPTOT0x6VMzeNp+fI5jhJZgT5WxtHGv6fooqd434jkuJNcqRkh9tjjynAGNXTrWGnYXZaeF4lGqdWY9Yo1B8hWMBdRHTc5qjtItsE/X2ya814f4rljQKkcIA6eVv/vTWy8czq4PLhOPVWxnHX46ii7sVs9QhsW0j8H9rEH7MUVDf7SLr+jg/Zf8AzKK1TKf/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8" name="Picture 12" descr="Verbal Map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925" y="4495800"/>
            <a:ext cx="4229100" cy="2047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93028" y="432871"/>
            <a:ext cx="3550972" cy="369332"/>
          </a:xfrm>
          <a:prstGeom prst="rect">
            <a:avLst/>
          </a:prstGeom>
          <a:noFill/>
        </p:spPr>
        <p:txBody>
          <a:bodyPr wrap="none" rtlCol="0">
            <a:spAutoFit/>
          </a:bodyPr>
          <a:lstStyle/>
          <a:p>
            <a:r>
              <a:rPr lang="en-US" dirty="0" smtClean="0"/>
              <a:t>Does not work on a computer screen!</a:t>
            </a:r>
            <a:endParaRPr lang="en-US" dirty="0"/>
          </a:p>
        </p:txBody>
      </p:sp>
    </p:spTree>
    <p:extLst>
      <p:ext uri="{BB962C8B-B14F-4D97-AF65-F5344CB8AC3E}">
        <p14:creationId xmlns:p14="http://schemas.microsoft.com/office/powerpoint/2010/main" val="17519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p:txBody>
          <a:bodyPr/>
          <a:lstStyle/>
          <a:p>
            <a:r>
              <a:rPr lang="en-US"/>
              <a:t>Types of Scale </a:t>
            </a:r>
          </a:p>
        </p:txBody>
      </p:sp>
      <p:sp>
        <p:nvSpPr>
          <p:cNvPr id="70659" name="Rectangle 1027"/>
          <p:cNvSpPr>
            <a:spLocks noGrp="1" noChangeArrowheads="1"/>
          </p:cNvSpPr>
          <p:nvPr>
            <p:ph idx="1"/>
          </p:nvPr>
        </p:nvSpPr>
        <p:spPr>
          <a:xfrm>
            <a:off x="768096" y="2758440"/>
            <a:ext cx="7290055" cy="4023360"/>
          </a:xfrm>
        </p:spPr>
        <p:txBody>
          <a:bodyPr/>
          <a:lstStyle/>
          <a:p>
            <a:r>
              <a:rPr lang="en-US" sz="2800" dirty="0" smtClean="0"/>
              <a:t>Ratio </a:t>
            </a:r>
            <a:r>
              <a:rPr lang="en-US" sz="2800" dirty="0"/>
              <a:t>of map units to real life ground units. </a:t>
            </a:r>
            <a:endParaRPr lang="en-US" sz="2800" dirty="0" smtClean="0"/>
          </a:p>
          <a:p>
            <a:r>
              <a:rPr lang="en-US" sz="2800" dirty="0" smtClean="0"/>
              <a:t>1:3168000 </a:t>
            </a:r>
            <a:r>
              <a:rPr lang="en-US" sz="2800" dirty="0"/>
              <a:t>is the same as one inch equals fifty miles. </a:t>
            </a:r>
          </a:p>
        </p:txBody>
      </p:sp>
      <p:sp>
        <p:nvSpPr>
          <p:cNvPr id="70661" name="Text Box 1029"/>
          <p:cNvSpPr txBox="1">
            <a:spLocks noChangeArrowheads="1"/>
          </p:cNvSpPr>
          <p:nvPr/>
        </p:nvSpPr>
        <p:spPr bwMode="auto">
          <a:xfrm>
            <a:off x="914400" y="1981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0662" name="Text Box 1030"/>
          <p:cNvSpPr txBox="1">
            <a:spLocks noChangeArrowheads="1"/>
          </p:cNvSpPr>
          <p:nvPr/>
        </p:nvSpPr>
        <p:spPr bwMode="auto">
          <a:xfrm>
            <a:off x="914400" y="2163921"/>
            <a:ext cx="4267200" cy="5794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dirty="0"/>
              <a:t>Representative Fraction</a:t>
            </a:r>
          </a:p>
        </p:txBody>
      </p:sp>
      <p:pic>
        <p:nvPicPr>
          <p:cNvPr id="5122" name="Picture 2" descr="Fractional Map 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381500"/>
            <a:ext cx="4229100" cy="20478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93028" y="0"/>
            <a:ext cx="3550972" cy="369332"/>
          </a:xfrm>
          <a:prstGeom prst="rect">
            <a:avLst/>
          </a:prstGeom>
          <a:noFill/>
        </p:spPr>
        <p:txBody>
          <a:bodyPr wrap="none" rtlCol="0">
            <a:spAutoFit/>
          </a:bodyPr>
          <a:lstStyle/>
          <a:p>
            <a:r>
              <a:rPr lang="en-US" dirty="0" smtClean="0"/>
              <a:t>Does not work on a computer screen!</a:t>
            </a:r>
            <a:endParaRPr lang="en-US" dirty="0"/>
          </a:p>
        </p:txBody>
      </p:sp>
    </p:spTree>
    <p:extLst>
      <p:ext uri="{BB962C8B-B14F-4D97-AF65-F5344CB8AC3E}">
        <p14:creationId xmlns:p14="http://schemas.microsoft.com/office/powerpoint/2010/main" val="4182968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dirty="0"/>
              <a:t>Types of Scale</a:t>
            </a:r>
            <a:endParaRPr lang="en-US" b="1" dirty="0"/>
          </a:p>
        </p:txBody>
      </p:sp>
      <p:sp>
        <p:nvSpPr>
          <p:cNvPr id="71683" name="Rectangle 3"/>
          <p:cNvSpPr>
            <a:spLocks noGrp="1" noChangeArrowheads="1"/>
          </p:cNvSpPr>
          <p:nvPr>
            <p:ph idx="1"/>
          </p:nvPr>
        </p:nvSpPr>
        <p:spPr>
          <a:xfrm>
            <a:off x="768096" y="2758440"/>
            <a:ext cx="7290055" cy="4023360"/>
          </a:xfrm>
        </p:spPr>
        <p:txBody>
          <a:bodyPr/>
          <a:lstStyle/>
          <a:p>
            <a:r>
              <a:rPr lang="en-US" sz="2200" dirty="0" smtClean="0"/>
              <a:t>This is the most practical type for GIS maps.  </a:t>
            </a:r>
          </a:p>
          <a:p>
            <a:r>
              <a:rPr lang="en-US" sz="2200" dirty="0" smtClean="0"/>
              <a:t>The graphical representation of distance changes size with the map features if reduced or enlarged.</a:t>
            </a:r>
            <a:endParaRPr lang="en-US" sz="2200" dirty="0"/>
          </a:p>
        </p:txBody>
      </p:sp>
      <p:sp>
        <p:nvSpPr>
          <p:cNvPr id="71685" name="Text Box 5"/>
          <p:cNvSpPr txBox="1">
            <a:spLocks noChangeArrowheads="1"/>
          </p:cNvSpPr>
          <p:nvPr/>
        </p:nvSpPr>
        <p:spPr bwMode="auto">
          <a:xfrm>
            <a:off x="1143000" y="20574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71686" name="Text Box 6"/>
          <p:cNvSpPr txBox="1">
            <a:spLocks noChangeArrowheads="1"/>
          </p:cNvSpPr>
          <p:nvPr/>
        </p:nvSpPr>
        <p:spPr bwMode="auto">
          <a:xfrm>
            <a:off x="914400" y="2052003"/>
            <a:ext cx="5105400" cy="57943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i="1"/>
              <a:t>Bar Scale or Graphical Scale</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495800"/>
            <a:ext cx="4229100"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986743" y="-2143"/>
            <a:ext cx="2157257" cy="369332"/>
          </a:xfrm>
          <a:prstGeom prst="rect">
            <a:avLst/>
          </a:prstGeom>
          <a:noFill/>
        </p:spPr>
        <p:txBody>
          <a:bodyPr wrap="none" rtlCol="0">
            <a:spAutoFit/>
          </a:bodyPr>
          <a:lstStyle/>
          <a:p>
            <a:r>
              <a:rPr lang="en-US" dirty="0" smtClean="0"/>
              <a:t>Recommended by Jim</a:t>
            </a:r>
            <a:endParaRPr lang="en-US" dirty="0"/>
          </a:p>
        </p:txBody>
      </p:sp>
    </p:spTree>
    <p:extLst>
      <p:ext uri="{BB962C8B-B14F-4D97-AF65-F5344CB8AC3E}">
        <p14:creationId xmlns:p14="http://schemas.microsoft.com/office/powerpoint/2010/main" val="248137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r>
              <a:rPr lang="en-US" dirty="0"/>
              <a:t>Large Scale </a:t>
            </a:r>
            <a:r>
              <a:rPr lang="en-US" dirty="0" smtClean="0"/>
              <a:t>Maps</a:t>
            </a:r>
            <a:br>
              <a:rPr lang="en-US" dirty="0" smtClean="0"/>
            </a:br>
            <a:r>
              <a:rPr lang="en-US" dirty="0" smtClean="0"/>
              <a:t>(AKA small extent)</a:t>
            </a:r>
            <a:endParaRPr lang="en-US" dirty="0"/>
          </a:p>
        </p:txBody>
      </p:sp>
      <p:sp>
        <p:nvSpPr>
          <p:cNvPr id="1027" name="Rectangle 3"/>
          <p:cNvSpPr>
            <a:spLocks noGrp="1" noChangeArrowheads="1"/>
          </p:cNvSpPr>
          <p:nvPr>
            <p:ph type="body" sz="half" idx="2"/>
          </p:nvPr>
        </p:nvSpPr>
        <p:spPr/>
        <p:txBody>
          <a:bodyPr>
            <a:normAutofit fontScale="92500" lnSpcReduction="20000"/>
          </a:bodyPr>
          <a:lstStyle/>
          <a:p>
            <a:pPr marL="457200" indent="-457200" algn="l">
              <a:lnSpc>
                <a:spcPct val="90000"/>
              </a:lnSpc>
              <a:buFont typeface="Arial" pitchFamily="34" charset="0"/>
              <a:buChar char="•"/>
            </a:pPr>
            <a:r>
              <a:rPr lang="en-US" sz="2800" dirty="0"/>
              <a:t>Highly </a:t>
            </a:r>
            <a:r>
              <a:rPr lang="en-US" sz="2800" dirty="0" smtClean="0"/>
              <a:t>detailed</a:t>
            </a:r>
          </a:p>
          <a:p>
            <a:pPr marL="457200" indent="-457200" algn="l">
              <a:lnSpc>
                <a:spcPct val="90000"/>
              </a:lnSpc>
              <a:buFont typeface="Arial" pitchFamily="34" charset="0"/>
              <a:buChar char="•"/>
            </a:pPr>
            <a:r>
              <a:rPr lang="en-US" sz="2800" dirty="0" smtClean="0"/>
              <a:t>Inclusion of many features</a:t>
            </a:r>
            <a:endParaRPr lang="en-US" sz="2800" dirty="0"/>
          </a:p>
          <a:p>
            <a:pPr marL="457200" indent="-457200" algn="l">
              <a:lnSpc>
                <a:spcPct val="90000"/>
              </a:lnSpc>
              <a:buFont typeface="Arial" pitchFamily="34" charset="0"/>
              <a:buChar char="•"/>
            </a:pPr>
            <a:r>
              <a:rPr lang="en-US" sz="2800" dirty="0"/>
              <a:t>As finished size is reduced, details become blurred.</a:t>
            </a:r>
          </a:p>
          <a:p>
            <a:pPr marL="457200" indent="-457200" algn="l">
              <a:lnSpc>
                <a:spcPct val="90000"/>
              </a:lnSpc>
              <a:buFont typeface="Arial" pitchFamily="34" charset="0"/>
              <a:buChar char="•"/>
            </a:pPr>
            <a:r>
              <a:rPr lang="en-US" sz="2800" dirty="0"/>
              <a:t>Examples</a:t>
            </a:r>
          </a:p>
          <a:p>
            <a:pPr marL="800100" lvl="1" indent="-342900">
              <a:lnSpc>
                <a:spcPct val="90000"/>
              </a:lnSpc>
              <a:buFont typeface="Arial" pitchFamily="34" charset="0"/>
              <a:buChar char="•"/>
            </a:pPr>
            <a:r>
              <a:rPr lang="en-US" sz="2400" dirty="0"/>
              <a:t>Reference maps</a:t>
            </a:r>
          </a:p>
          <a:p>
            <a:pPr marL="800100" lvl="1" indent="-342900">
              <a:lnSpc>
                <a:spcPct val="90000"/>
              </a:lnSpc>
              <a:buFont typeface="Arial" pitchFamily="34" charset="0"/>
              <a:buChar char="•"/>
            </a:pPr>
            <a:r>
              <a:rPr lang="en-US" sz="2400" dirty="0"/>
              <a:t>Navigational Charts</a:t>
            </a:r>
          </a:p>
          <a:p>
            <a:pPr marL="800100" lvl="1" indent="-342900">
              <a:lnSpc>
                <a:spcPct val="90000"/>
              </a:lnSpc>
              <a:buFont typeface="Arial" pitchFamily="34" charset="0"/>
              <a:buChar char="•"/>
            </a:pPr>
            <a:r>
              <a:rPr lang="en-US" sz="2400" dirty="0"/>
              <a:t>USGS Quadrangles</a:t>
            </a:r>
          </a:p>
          <a:p>
            <a:pPr marL="800100" lvl="1" indent="-342900">
              <a:lnSpc>
                <a:spcPct val="90000"/>
              </a:lnSpc>
              <a:buFont typeface="Arial" pitchFamily="34" charset="0"/>
              <a:buChar char="•"/>
            </a:pPr>
            <a:r>
              <a:rPr lang="en-US" sz="2400" dirty="0"/>
              <a:t>Terrain/relief maps</a:t>
            </a:r>
          </a:p>
          <a:p>
            <a:pPr lvl="1">
              <a:lnSpc>
                <a:spcPct val="90000"/>
              </a:lnSpc>
            </a:pPr>
            <a:endParaRPr lang="en-US" sz="2400" dirty="0"/>
          </a:p>
        </p:txBody>
      </p:sp>
      <p:sp>
        <p:nvSpPr>
          <p:cNvPr id="1030" name="Rectangle 6"/>
          <p:cNvSpPr>
            <a:spLocks noChangeArrowheads="1"/>
          </p:cNvSpPr>
          <p:nvPr/>
        </p:nvSpPr>
        <p:spPr bwMode="auto">
          <a:xfrm>
            <a:off x="2743200"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6146" name="Picture 2" descr="http://0101.nccdn.net/1_5/10a/398/224/map_static_larg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7200" y="762000"/>
            <a:ext cx="4724521" cy="469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8257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Small Scale </a:t>
            </a:r>
            <a:r>
              <a:rPr lang="en-US" dirty="0" smtClean="0"/>
              <a:t>Maps</a:t>
            </a:r>
            <a:br>
              <a:rPr lang="en-US" dirty="0" smtClean="0"/>
            </a:br>
            <a:r>
              <a:rPr lang="en-US" dirty="0" smtClean="0"/>
              <a:t>(AKA Large Extent)</a:t>
            </a:r>
            <a:endParaRPr lang="en-US" dirty="0"/>
          </a:p>
        </p:txBody>
      </p:sp>
      <p:pic>
        <p:nvPicPr>
          <p:cNvPr id="12295" name="Picture 7" descr="norway_sm01"/>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286250" y="1127331"/>
            <a:ext cx="4259263" cy="4574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1" name="Rectangle 3"/>
          <p:cNvSpPr>
            <a:spLocks noGrp="1" noChangeArrowheads="1"/>
          </p:cNvSpPr>
          <p:nvPr>
            <p:ph type="body" sz="half" idx="2"/>
          </p:nvPr>
        </p:nvSpPr>
        <p:spPr/>
        <p:txBody>
          <a:bodyPr>
            <a:normAutofit fontScale="85000" lnSpcReduction="20000"/>
          </a:bodyPr>
          <a:lstStyle/>
          <a:p>
            <a:pPr marL="457200" indent="-457200" algn="l">
              <a:lnSpc>
                <a:spcPct val="90000"/>
              </a:lnSpc>
              <a:buFont typeface="Arial" pitchFamily="34" charset="0"/>
              <a:buChar char="•"/>
            </a:pPr>
            <a:r>
              <a:rPr lang="en-US" sz="2800" dirty="0"/>
              <a:t>Less detailed, more </a:t>
            </a:r>
            <a:r>
              <a:rPr lang="en-US" sz="2800" dirty="0" smtClean="0"/>
              <a:t>abstract</a:t>
            </a:r>
          </a:p>
          <a:p>
            <a:pPr marL="457200" indent="-457200" algn="l">
              <a:lnSpc>
                <a:spcPct val="90000"/>
              </a:lnSpc>
              <a:buFont typeface="Arial" pitchFamily="34" charset="0"/>
              <a:buChar char="•"/>
            </a:pPr>
            <a:r>
              <a:rPr lang="en-US" sz="2800" dirty="0" smtClean="0"/>
              <a:t>Some features omitted</a:t>
            </a:r>
            <a:endParaRPr lang="en-US" sz="2800" dirty="0"/>
          </a:p>
          <a:p>
            <a:pPr marL="457200" indent="-457200" algn="l">
              <a:lnSpc>
                <a:spcPct val="90000"/>
              </a:lnSpc>
              <a:buFont typeface="Arial" pitchFamily="34" charset="0"/>
              <a:buChar char="•"/>
            </a:pPr>
            <a:r>
              <a:rPr lang="en-US" sz="2800" dirty="0"/>
              <a:t>As finished size is enlarged, map becomes shapeless </a:t>
            </a:r>
            <a:endParaRPr lang="en-US" sz="2800" dirty="0" smtClean="0"/>
          </a:p>
          <a:p>
            <a:pPr marL="457200" indent="-457200" algn="l">
              <a:lnSpc>
                <a:spcPct val="90000"/>
              </a:lnSpc>
              <a:buFont typeface="Arial" pitchFamily="34" charset="0"/>
              <a:buChar char="•"/>
            </a:pPr>
            <a:r>
              <a:rPr lang="en-US" sz="2800" dirty="0" smtClean="0"/>
              <a:t>Examples</a:t>
            </a:r>
            <a:endParaRPr lang="en-US" sz="2800" dirty="0"/>
          </a:p>
          <a:p>
            <a:pPr marL="800100" lvl="1" indent="-342900">
              <a:lnSpc>
                <a:spcPct val="90000"/>
              </a:lnSpc>
              <a:buFont typeface="Arial" pitchFamily="34" charset="0"/>
              <a:buChar char="•"/>
            </a:pPr>
            <a:r>
              <a:rPr lang="en-US" sz="2400" dirty="0"/>
              <a:t>Thematic maps</a:t>
            </a:r>
          </a:p>
          <a:p>
            <a:pPr marL="800100" lvl="1" indent="-342900">
              <a:lnSpc>
                <a:spcPct val="90000"/>
              </a:lnSpc>
              <a:buFont typeface="Arial" pitchFamily="34" charset="0"/>
              <a:buChar char="•"/>
            </a:pPr>
            <a:r>
              <a:rPr lang="en-US" sz="2400" dirty="0"/>
              <a:t>News maps</a:t>
            </a:r>
          </a:p>
          <a:p>
            <a:pPr marL="800100" lvl="1" indent="-342900">
              <a:lnSpc>
                <a:spcPct val="90000"/>
              </a:lnSpc>
              <a:buFont typeface="Arial" pitchFamily="34" charset="0"/>
              <a:buChar char="•"/>
            </a:pPr>
            <a:r>
              <a:rPr lang="en-US" sz="2400" dirty="0"/>
              <a:t>Maps for less educated audiences</a:t>
            </a:r>
          </a:p>
          <a:p>
            <a:pPr>
              <a:lnSpc>
                <a:spcPct val="90000"/>
              </a:lnSpc>
            </a:pPr>
            <a:endParaRPr lang="en-US" sz="2800" dirty="0"/>
          </a:p>
        </p:txBody>
      </p:sp>
      <p:sp>
        <p:nvSpPr>
          <p:cNvPr id="12294" name="Rectangle 6"/>
          <p:cNvSpPr>
            <a:spLocks noChangeArrowheads="1"/>
          </p:cNvSpPr>
          <p:nvPr/>
        </p:nvSpPr>
        <p:spPr bwMode="auto">
          <a:xfrm>
            <a:off x="2743200" y="1462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16259739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Direction</a:t>
            </a:r>
          </a:p>
        </p:txBody>
      </p:sp>
      <p:sp>
        <p:nvSpPr>
          <p:cNvPr id="80899" name="Rectangle 3"/>
          <p:cNvSpPr>
            <a:spLocks noGrp="1" noChangeArrowheads="1"/>
          </p:cNvSpPr>
          <p:nvPr>
            <p:ph idx="1"/>
          </p:nvPr>
        </p:nvSpPr>
        <p:spPr/>
        <p:txBody>
          <a:bodyPr/>
          <a:lstStyle/>
          <a:p>
            <a:r>
              <a:rPr lang="en-US" sz="2400" dirty="0" smtClean="0"/>
              <a:t>Provides a </a:t>
            </a:r>
            <a:r>
              <a:rPr lang="en-US" sz="2400" dirty="0"/>
              <a:t>frame of reference </a:t>
            </a:r>
            <a:r>
              <a:rPr lang="en-US" sz="2400" dirty="0" smtClean="0"/>
              <a:t>for map content</a:t>
            </a:r>
          </a:p>
          <a:p>
            <a:r>
              <a:rPr lang="en-US" dirty="0" smtClean="0"/>
              <a:t>This is tertiary information – should be small, subtle</a:t>
            </a:r>
            <a:endParaRPr lang="en-US" sz="2400" dirty="0"/>
          </a:p>
          <a:p>
            <a:r>
              <a:rPr lang="en-US" sz="2400" dirty="0" smtClean="0"/>
              <a:t>For our purposes, north will usually be up.  </a:t>
            </a:r>
          </a:p>
          <a:p>
            <a:endParaRPr lang="en-US" sz="2400" dirty="0" smtClean="0"/>
          </a:p>
          <a:p>
            <a:r>
              <a:rPr lang="en-US" sz="2400" dirty="0" smtClean="0"/>
              <a:t>Two principal methods: north arrow and </a:t>
            </a:r>
            <a:r>
              <a:rPr lang="en-US" sz="2400" dirty="0" err="1" smtClean="0"/>
              <a:t>graticule</a:t>
            </a:r>
            <a:endParaRPr lang="en-US" sz="2400" dirty="0"/>
          </a:p>
          <a:p>
            <a:pPr algn="ctr">
              <a:buFontTx/>
              <a:buNone/>
            </a:pPr>
            <a:endParaRPr lang="en-US" sz="1400" i="1" dirty="0"/>
          </a:p>
        </p:txBody>
      </p:sp>
    </p:spTree>
    <p:extLst>
      <p:ext uri="{BB962C8B-B14F-4D97-AF65-F5344CB8AC3E}">
        <p14:creationId xmlns:p14="http://schemas.microsoft.com/office/powerpoint/2010/main" val="3565400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North Arrow</a:t>
            </a:r>
            <a:endParaRPr lang="en-US" sz="1600" dirty="0"/>
          </a:p>
        </p:txBody>
      </p:sp>
      <p:sp>
        <p:nvSpPr>
          <p:cNvPr id="81923" name="Rectangle 3"/>
          <p:cNvSpPr>
            <a:spLocks noGrp="1" noChangeArrowheads="1"/>
          </p:cNvSpPr>
          <p:nvPr>
            <p:ph idx="1"/>
          </p:nvPr>
        </p:nvSpPr>
        <p:spPr/>
        <p:txBody>
          <a:bodyPr>
            <a:normAutofit/>
          </a:bodyPr>
          <a:lstStyle/>
          <a:p>
            <a:pPr>
              <a:defRPr/>
            </a:pPr>
            <a:r>
              <a:rPr lang="en-US" smtClean="0"/>
              <a:t>include when an unusual orientation used (west  up)</a:t>
            </a:r>
          </a:p>
          <a:p>
            <a:pPr>
              <a:defRPr/>
            </a:pPr>
            <a:r>
              <a:rPr lang="en-US" smtClean="0"/>
              <a:t>include when direction not obvious</a:t>
            </a:r>
          </a:p>
          <a:p>
            <a:pPr>
              <a:defRPr/>
            </a:pPr>
            <a:r>
              <a:rPr lang="en-US" smtClean="0"/>
              <a:t>typically used on large scale maps where direction applicable in more places</a:t>
            </a:r>
          </a:p>
          <a:p>
            <a:pPr lvl="1">
              <a:defRPr/>
            </a:pPr>
            <a:r>
              <a:rPr lang="en-US" smtClean="0"/>
              <a:t>use graticule on smaller scale maps</a:t>
            </a:r>
          </a:p>
          <a:p>
            <a:pPr lvl="1"/>
            <a:r>
              <a:rPr lang="en-US" smtClean="0"/>
              <a:t>North arrow is only absolutely accurate for one north-south line on the map (</a:t>
            </a:r>
            <a:r>
              <a:rPr lang="en-US" b="1" smtClean="0"/>
              <a:t>central meridian</a:t>
            </a:r>
            <a:r>
              <a:rPr lang="en-US" smtClean="0"/>
              <a:t> )</a:t>
            </a:r>
          </a:p>
          <a:p>
            <a:r>
              <a:rPr lang="en-US" smtClean="0"/>
              <a:t>This is one of the areas where you can really express your creativity.  There are endless possibilities for designs of north arrows.</a:t>
            </a:r>
            <a:endParaRPr lang="en-US" dirty="0"/>
          </a:p>
        </p:txBody>
      </p:sp>
      <p:pic>
        <p:nvPicPr>
          <p:cNvPr id="18435" name="Picture 3" descr="https://encrypted-tbn3.google.com/images?q=tbn:ANd9GcTsok2s3ZT5Gx6OtS0u7j2DxBcONUqEr604HsU2pX2xSqn3Jl2o"/>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39000" y="152400"/>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2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err="1" smtClean="0"/>
              <a:t>Graticule</a:t>
            </a:r>
            <a:endParaRPr lang="en-US" dirty="0"/>
          </a:p>
        </p:txBody>
      </p:sp>
      <p:sp>
        <p:nvSpPr>
          <p:cNvPr id="83971" name="Rectangle 3"/>
          <p:cNvSpPr>
            <a:spLocks noGrp="1" noChangeArrowheads="1"/>
          </p:cNvSpPr>
          <p:nvPr>
            <p:ph idx="1"/>
          </p:nvPr>
        </p:nvSpPr>
        <p:spPr>
          <a:xfrm>
            <a:off x="685800" y="1828800"/>
            <a:ext cx="7770813" cy="4038600"/>
          </a:xfrm>
        </p:spPr>
        <p:txBody>
          <a:bodyPr/>
          <a:lstStyle/>
          <a:p>
            <a:r>
              <a:rPr lang="en-US" sz="2000" dirty="0" smtClean="0"/>
              <a:t>Lines </a:t>
            </a:r>
            <a:r>
              <a:rPr lang="en-US" sz="2000" dirty="0"/>
              <a:t>of latitude and longitude that geographers use to reference the earth.  This is the preferred method for indicating direction on small scale maps.  These must be labeled with the degree and the direction (N, S, E, or W), at or near where the lines intersect the edge of the map.</a:t>
            </a:r>
          </a:p>
          <a:p>
            <a:endParaRPr lang="en-US" dirty="0"/>
          </a:p>
        </p:txBody>
      </p:sp>
      <p:graphicFrame>
        <p:nvGraphicFramePr>
          <p:cNvPr id="83973" name="Object 5"/>
          <p:cNvGraphicFramePr>
            <a:graphicFrameLocks noChangeAspect="1"/>
          </p:cNvGraphicFramePr>
          <p:nvPr/>
        </p:nvGraphicFramePr>
        <p:xfrm>
          <a:off x="5591175" y="3124200"/>
          <a:ext cx="2989263" cy="3549650"/>
        </p:xfrm>
        <a:graphic>
          <a:graphicData uri="http://schemas.openxmlformats.org/presentationml/2006/ole">
            <mc:AlternateContent xmlns:mc="http://schemas.openxmlformats.org/markup-compatibility/2006">
              <mc:Choice xmlns:v="urn:schemas-microsoft-com:vml" Requires="v">
                <p:oleObj spid="_x0000_s3140" name="CorelPhotoPaint.Image.10" r:id="rId3" imgW="5079365" imgH="6031746" progId="CorelPhotoPaint.Image.10">
                  <p:embed/>
                </p:oleObj>
              </mc:Choice>
              <mc:Fallback>
                <p:oleObj name="CorelPhotoPaint.Image.10" r:id="rId3" imgW="5079365" imgH="6031746" progId="CorelPhotoPaint.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175" y="3124200"/>
                        <a:ext cx="2989263" cy="354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3974" name="Object 6"/>
          <p:cNvGraphicFramePr>
            <a:graphicFrameLocks noChangeAspect="1"/>
          </p:cNvGraphicFramePr>
          <p:nvPr/>
        </p:nvGraphicFramePr>
        <p:xfrm>
          <a:off x="762000" y="3962400"/>
          <a:ext cx="4343400" cy="2268538"/>
        </p:xfrm>
        <a:graphic>
          <a:graphicData uri="http://schemas.openxmlformats.org/presentationml/2006/ole">
            <mc:AlternateContent xmlns:mc="http://schemas.openxmlformats.org/markup-compatibility/2006">
              <mc:Choice xmlns:v="urn:schemas-microsoft-com:vml" Requires="v">
                <p:oleObj spid="_x0000_s3141" name="CorelPhotoPaint.Image.10" r:id="rId5" imgW="1218996" imgH="636818" progId="CorelPhotoPaint.Image.10">
                  <p:embed/>
                </p:oleObj>
              </mc:Choice>
              <mc:Fallback>
                <p:oleObj name="CorelPhotoPaint.Image.10" r:id="rId5" imgW="1218996" imgH="636818"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962400"/>
                        <a:ext cx="4343400" cy="2268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3975" name="Line 7"/>
          <p:cNvSpPr>
            <a:spLocks noChangeShapeType="1"/>
          </p:cNvSpPr>
          <p:nvPr/>
        </p:nvSpPr>
        <p:spPr bwMode="auto">
          <a:xfrm flipH="1" flipV="1">
            <a:off x="5105400" y="3962400"/>
            <a:ext cx="2133600"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3976" name="Line 8"/>
          <p:cNvSpPr>
            <a:spLocks noChangeShapeType="1"/>
          </p:cNvSpPr>
          <p:nvPr/>
        </p:nvSpPr>
        <p:spPr bwMode="auto">
          <a:xfrm flipH="1" flipV="1">
            <a:off x="5105400" y="6248400"/>
            <a:ext cx="2209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3977" name="Line 9"/>
          <p:cNvSpPr>
            <a:spLocks noChangeShapeType="1"/>
          </p:cNvSpPr>
          <p:nvPr/>
        </p:nvSpPr>
        <p:spPr bwMode="auto">
          <a:xfrm flipH="1" flipV="1">
            <a:off x="762000" y="6248400"/>
            <a:ext cx="4800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83978" name="Line 10"/>
          <p:cNvSpPr>
            <a:spLocks noChangeShapeType="1"/>
          </p:cNvSpPr>
          <p:nvPr/>
        </p:nvSpPr>
        <p:spPr bwMode="auto">
          <a:xfrm flipH="1" flipV="1">
            <a:off x="5105400" y="5638800"/>
            <a:ext cx="457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2532732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of the Map</a:t>
            </a:r>
            <a:endParaRPr lang="en-US" dirty="0"/>
          </a:p>
        </p:txBody>
      </p:sp>
      <p:sp>
        <p:nvSpPr>
          <p:cNvPr id="3" name="Content Placeholder 2"/>
          <p:cNvSpPr>
            <a:spLocks noGrp="1"/>
          </p:cNvSpPr>
          <p:nvPr>
            <p:ph idx="1"/>
          </p:nvPr>
        </p:nvSpPr>
        <p:spPr/>
        <p:txBody>
          <a:bodyPr/>
          <a:lstStyle/>
          <a:p>
            <a:r>
              <a:rPr lang="en-US" dirty="0" smtClean="0"/>
              <a:t>As large as reasonably possible</a:t>
            </a:r>
          </a:p>
          <a:p>
            <a:r>
              <a:rPr lang="en-US" dirty="0" smtClean="0"/>
              <a:t>This is the main focus – it needs to draw the eye first</a:t>
            </a:r>
            <a:endParaRPr lang="en-US" dirty="0"/>
          </a:p>
        </p:txBody>
      </p:sp>
    </p:spTree>
    <p:extLst>
      <p:ext uri="{BB962C8B-B14F-4D97-AF65-F5344CB8AC3E}">
        <p14:creationId xmlns:p14="http://schemas.microsoft.com/office/powerpoint/2010/main" val="3478888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gismanual.com/style/slides/local_land_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1" y="0"/>
            <a:ext cx="88750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83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on Maps in Reports</a:t>
            </a:r>
            <a:endParaRPr lang="en-US" dirty="0"/>
          </a:p>
        </p:txBody>
      </p:sp>
      <p:sp>
        <p:nvSpPr>
          <p:cNvPr id="3" name="Content Placeholder 2"/>
          <p:cNvSpPr>
            <a:spLocks noGrp="1"/>
          </p:cNvSpPr>
          <p:nvPr>
            <p:ph idx="1"/>
          </p:nvPr>
        </p:nvSpPr>
        <p:spPr/>
        <p:txBody>
          <a:bodyPr/>
          <a:lstStyle/>
          <a:p>
            <a:r>
              <a:rPr lang="en-US" dirty="0" smtClean="0"/>
              <a:t>This presentation was originally for maps that stand alone.  Maps in reports (both on paper and the web) typically illustrate concepts described in text.  Because of this, they are smaller and simpler.  Also, each map typically illustrates one concept or “theme”.  They do not have:</a:t>
            </a:r>
          </a:p>
          <a:p>
            <a:r>
              <a:rPr lang="en-US" dirty="0" smtClean="0"/>
              <a:t>- A title, this is in the caption</a:t>
            </a:r>
          </a:p>
          <a:p>
            <a:r>
              <a:rPr lang="en-US" dirty="0" smtClean="0"/>
              <a:t>- Lots of text, this should be in the caption and/or prose</a:t>
            </a:r>
          </a:p>
          <a:p>
            <a:r>
              <a:rPr lang="en-US" dirty="0" smtClean="0"/>
              <a:t>- Inset maps, instead, do two maps</a:t>
            </a:r>
          </a:p>
          <a:p>
            <a:r>
              <a:rPr lang="en-US" dirty="0" smtClean="0"/>
              <a:t>- Scale bars and north arrows are only </a:t>
            </a:r>
            <a:r>
              <a:rPr lang="en-US" smtClean="0"/>
              <a:t>added </a:t>
            </a:r>
            <a:r>
              <a:rPr lang="en-US" smtClean="0"/>
              <a:t>if </a:t>
            </a:r>
            <a:r>
              <a:rPr lang="en-US" dirty="0" smtClean="0"/>
              <a:t>needed</a:t>
            </a:r>
          </a:p>
          <a:p>
            <a:endParaRPr lang="en-US" dirty="0"/>
          </a:p>
        </p:txBody>
      </p:sp>
    </p:spTree>
    <p:extLst>
      <p:ext uri="{BB962C8B-B14F-4D97-AF65-F5344CB8AC3E}">
        <p14:creationId xmlns:p14="http://schemas.microsoft.com/office/powerpoint/2010/main" val="2583410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hotos1.blogger.com/blogger/1422/402/1600/peru_pol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0"/>
            <a:ext cx="582662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8200" y="2285999"/>
            <a:ext cx="1205779" cy="461665"/>
          </a:xfrm>
          <a:prstGeom prst="rect">
            <a:avLst/>
          </a:prstGeom>
          <a:noFill/>
        </p:spPr>
        <p:txBody>
          <a:bodyPr wrap="none" rtlCol="0">
            <a:spAutoFit/>
          </a:bodyPr>
          <a:lstStyle/>
          <a:p>
            <a:r>
              <a:rPr lang="en-US" sz="2400" dirty="0" smtClean="0"/>
              <a:t>Big map</a:t>
            </a:r>
            <a:endParaRPr lang="en-US" sz="2400" dirty="0"/>
          </a:p>
        </p:txBody>
      </p:sp>
      <p:sp>
        <p:nvSpPr>
          <p:cNvPr id="3" name="TextBox 2"/>
          <p:cNvSpPr txBox="1"/>
          <p:nvPr/>
        </p:nvSpPr>
        <p:spPr>
          <a:xfrm>
            <a:off x="762000" y="3810000"/>
            <a:ext cx="1539204" cy="369332"/>
          </a:xfrm>
          <a:prstGeom prst="rect">
            <a:avLst/>
          </a:prstGeom>
          <a:noFill/>
        </p:spPr>
        <p:txBody>
          <a:bodyPr wrap="none" rtlCol="0">
            <a:spAutoFit/>
          </a:bodyPr>
          <a:lstStyle/>
          <a:p>
            <a:r>
              <a:rPr lang="en-US" dirty="0" smtClean="0"/>
              <a:t>Small elements</a:t>
            </a:r>
            <a:endParaRPr lang="en-US" dirty="0"/>
          </a:p>
        </p:txBody>
      </p:sp>
      <p:cxnSp>
        <p:nvCxnSpPr>
          <p:cNvPr id="5" name="Straight Arrow Connector 4"/>
          <p:cNvCxnSpPr/>
          <p:nvPr/>
        </p:nvCxnSpPr>
        <p:spPr>
          <a:xfrm>
            <a:off x="2133600" y="2516831"/>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2"/>
          </p:cNvCxnSpPr>
          <p:nvPr/>
        </p:nvCxnSpPr>
        <p:spPr>
          <a:xfrm>
            <a:off x="1531602" y="4179332"/>
            <a:ext cx="1440198" cy="10022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75276" y="5210175"/>
            <a:ext cx="1866900" cy="923330"/>
          </a:xfrm>
          <a:prstGeom prst="rect">
            <a:avLst/>
          </a:prstGeom>
          <a:noFill/>
        </p:spPr>
        <p:txBody>
          <a:bodyPr wrap="square" rtlCol="0">
            <a:spAutoFit/>
          </a:bodyPr>
          <a:lstStyle/>
          <a:p>
            <a:r>
              <a:rPr lang="en-US" dirty="0" smtClean="0"/>
              <a:t>All text must be readable and not “cut-off”</a:t>
            </a:r>
            <a:endParaRPr lang="en-US" dirty="0"/>
          </a:p>
        </p:txBody>
      </p:sp>
    </p:spTree>
    <p:extLst>
      <p:ext uri="{BB962C8B-B14F-4D97-AF65-F5344CB8AC3E}">
        <p14:creationId xmlns:p14="http://schemas.microsoft.com/office/powerpoint/2010/main" val="1350934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Title</a:t>
            </a:r>
          </a:p>
        </p:txBody>
      </p:sp>
      <p:sp>
        <p:nvSpPr>
          <p:cNvPr id="72707" name="Rectangle 3"/>
          <p:cNvSpPr>
            <a:spLocks noGrp="1" noChangeArrowheads="1"/>
          </p:cNvSpPr>
          <p:nvPr>
            <p:ph idx="1"/>
          </p:nvPr>
        </p:nvSpPr>
        <p:spPr/>
        <p:txBody>
          <a:bodyPr/>
          <a:lstStyle/>
          <a:p>
            <a:r>
              <a:rPr lang="en-US" sz="2400" dirty="0" smtClean="0"/>
              <a:t>Informative</a:t>
            </a:r>
          </a:p>
          <a:p>
            <a:r>
              <a:rPr lang="en-US" sz="2400" dirty="0" smtClean="0"/>
              <a:t>Concise</a:t>
            </a:r>
          </a:p>
          <a:p>
            <a:r>
              <a:rPr lang="en-US" sz="2400" dirty="0" smtClean="0"/>
              <a:t>Attention-getting</a:t>
            </a:r>
          </a:p>
          <a:p>
            <a:r>
              <a:rPr lang="en-US" sz="2400" i="1" dirty="0" smtClean="0"/>
              <a:t>Can be omitted if part of larger content or included in the caption</a:t>
            </a:r>
          </a:p>
        </p:txBody>
      </p:sp>
    </p:spTree>
    <p:extLst>
      <p:ext uri="{BB962C8B-B14F-4D97-AF65-F5344CB8AC3E}">
        <p14:creationId xmlns:p14="http://schemas.microsoft.com/office/powerpoint/2010/main" val="2119983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dragons8mycat.files.wordpress.com/2013/12/cannibis_goo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763000" cy="577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4831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urbanstrategies.org/programs/infotech/show/mapgal/REObyUnits.pn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04800" y="138112"/>
            <a:ext cx="8572500" cy="655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1115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Legend</a:t>
            </a:r>
          </a:p>
        </p:txBody>
      </p:sp>
      <p:sp>
        <p:nvSpPr>
          <p:cNvPr id="75779" name="Rectangle 3"/>
          <p:cNvSpPr>
            <a:spLocks noGrp="1" noChangeArrowheads="1"/>
          </p:cNvSpPr>
          <p:nvPr>
            <p:ph idx="1"/>
          </p:nvPr>
        </p:nvSpPr>
        <p:spPr/>
        <p:txBody>
          <a:bodyPr>
            <a:normAutofit/>
          </a:bodyPr>
          <a:lstStyle/>
          <a:p>
            <a:r>
              <a:rPr lang="en-US" sz="2400" dirty="0" smtClean="0"/>
              <a:t>Description </a:t>
            </a:r>
            <a:r>
              <a:rPr lang="en-US" sz="2400" dirty="0"/>
              <a:t>of all </a:t>
            </a:r>
            <a:r>
              <a:rPr lang="en-US" sz="2400" dirty="0" smtClean="0"/>
              <a:t>map items that need clarification</a:t>
            </a:r>
          </a:p>
          <a:p>
            <a:r>
              <a:rPr lang="en-US" sz="2400" dirty="0" smtClean="0"/>
              <a:t>The </a:t>
            </a:r>
            <a:r>
              <a:rPr lang="en-US" sz="2400" dirty="0"/>
              <a:t>symbol should always come before the description in the legend</a:t>
            </a:r>
            <a:r>
              <a:rPr lang="en-US" sz="2400" dirty="0" smtClean="0"/>
              <a:t>.</a:t>
            </a:r>
            <a:endParaRPr lang="en-US" sz="2400" dirty="0"/>
          </a:p>
          <a:p>
            <a:r>
              <a:rPr lang="en-US" sz="2400" dirty="0"/>
              <a:t>The symbol should always be the same size in the legend as it appears on the map</a:t>
            </a:r>
            <a:r>
              <a:rPr lang="en-US" sz="2400" dirty="0" smtClean="0"/>
              <a:t>.</a:t>
            </a:r>
          </a:p>
          <a:p>
            <a:r>
              <a:rPr lang="en-US" dirty="0" smtClean="0"/>
              <a:t>You may need to redo-legends in PowerPoint</a:t>
            </a:r>
            <a:endParaRPr lang="en-US" sz="2400" dirty="0"/>
          </a:p>
        </p:txBody>
      </p:sp>
    </p:spTree>
    <p:extLst>
      <p:ext uri="{BB962C8B-B14F-4D97-AF65-F5344CB8AC3E}">
        <p14:creationId xmlns:p14="http://schemas.microsoft.com/office/powerpoint/2010/main" val="6515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6" name="Object 2"/>
          <p:cNvGraphicFramePr>
            <a:graphicFrameLocks noChangeAspect="1"/>
          </p:cNvGraphicFramePr>
          <p:nvPr/>
        </p:nvGraphicFramePr>
        <p:xfrm>
          <a:off x="1447800" y="1219200"/>
          <a:ext cx="2030413" cy="5375275"/>
        </p:xfrm>
        <a:graphic>
          <a:graphicData uri="http://schemas.openxmlformats.org/presentationml/2006/ole">
            <mc:AlternateContent xmlns:mc="http://schemas.openxmlformats.org/markup-compatibility/2006">
              <mc:Choice xmlns:v="urn:schemas-microsoft-com:vml" Requires="v">
                <p:oleObj spid="_x0000_s2116" name="CorelPhotoPaint.Image.10" r:id="rId4" imgW="548641" imgH="1453677" progId="CorelPhotoPaint.Image.10">
                  <p:embed/>
                </p:oleObj>
              </mc:Choice>
              <mc:Fallback>
                <p:oleObj name="CorelPhotoPaint.Image.10" r:id="rId4" imgW="548641" imgH="1453677" progId="CorelPhotoPaint.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2030413" cy="537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7827" name="Object 3"/>
          <p:cNvGraphicFramePr>
            <a:graphicFrameLocks noChangeAspect="1"/>
          </p:cNvGraphicFramePr>
          <p:nvPr>
            <p:extLst>
              <p:ext uri="{D42A27DB-BD31-4B8C-83A1-F6EECF244321}">
                <p14:modId xmlns:p14="http://schemas.microsoft.com/office/powerpoint/2010/main" val="490780884"/>
              </p:ext>
            </p:extLst>
          </p:nvPr>
        </p:nvGraphicFramePr>
        <p:xfrm>
          <a:off x="4267200" y="197797"/>
          <a:ext cx="4049713" cy="6279203"/>
        </p:xfrm>
        <a:graphic>
          <a:graphicData uri="http://schemas.openxmlformats.org/presentationml/2006/ole">
            <mc:AlternateContent xmlns:mc="http://schemas.openxmlformats.org/markup-compatibility/2006">
              <mc:Choice xmlns:v="urn:schemas-microsoft-com:vml" Requires="v">
                <p:oleObj spid="_x0000_s2117" name="CorelPhotoPaint.Image.10" r:id="rId6" imgW="1645923" imgH="2552751" progId="CorelPhotoPaint.Image.10">
                  <p:embed/>
                </p:oleObj>
              </mc:Choice>
              <mc:Fallback>
                <p:oleObj name="CorelPhotoPaint.Image.10" r:id="rId6" imgW="1645923" imgH="2552751" progId="CorelPhotoPaint.Image.1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197797"/>
                        <a:ext cx="4049713" cy="6279203"/>
                      </a:xfrm>
                      <a:prstGeom prst="rect">
                        <a:avLst/>
                      </a:prstGeom>
                      <a:noFill/>
                      <a:ln>
                        <a:noFill/>
                      </a:ln>
                      <a:effectLst/>
                      <a:extLst/>
                    </p:spPr>
                  </p:pic>
                </p:oleObj>
              </mc:Fallback>
            </mc:AlternateContent>
          </a:graphicData>
        </a:graphic>
      </p:graphicFrame>
      <p:sp>
        <p:nvSpPr>
          <p:cNvPr id="77828" name="Line 4"/>
          <p:cNvSpPr>
            <a:spLocks noChangeShapeType="1"/>
          </p:cNvSpPr>
          <p:nvPr/>
        </p:nvSpPr>
        <p:spPr bwMode="auto">
          <a:xfrm flipH="1" flipV="1">
            <a:off x="3429000" y="1219200"/>
            <a:ext cx="1981200" cy="2667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7829" name="Line 5"/>
          <p:cNvSpPr>
            <a:spLocks noChangeShapeType="1"/>
          </p:cNvSpPr>
          <p:nvPr/>
        </p:nvSpPr>
        <p:spPr bwMode="auto">
          <a:xfrm flipH="1">
            <a:off x="3429000" y="6248400"/>
            <a:ext cx="19812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1410604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tatic6.depositphotos.com/1029662/618/v/950/depositphotos_6184269-Map-icon-legend-symbol-sign-toolkit-element.jpg"/>
          <p:cNvPicPr>
            <a:picLocks noChangeAspect="1" noChangeArrowheads="1"/>
          </p:cNvPicPr>
          <p:nvPr/>
        </p:nvPicPr>
        <p:blipFill rotWithShape="1">
          <a:blip r:embed="rId2">
            <a:extLst>
              <a:ext uri="{28A0092B-C50C-407E-A947-70E740481C1C}">
                <a14:useLocalDpi xmlns:a14="http://schemas.microsoft.com/office/drawing/2010/main" val="0"/>
              </a:ext>
            </a:extLst>
          </a:blip>
          <a:srcRect t="10083"/>
          <a:stretch/>
        </p:blipFill>
        <p:spPr bwMode="auto">
          <a:xfrm>
            <a:off x="1219200" y="1029016"/>
            <a:ext cx="6143625" cy="5524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381000"/>
            <a:ext cx="5497018" cy="461665"/>
          </a:xfrm>
          <a:prstGeom prst="rect">
            <a:avLst/>
          </a:prstGeom>
          <a:noFill/>
        </p:spPr>
        <p:txBody>
          <a:bodyPr wrap="none" rtlCol="0">
            <a:spAutoFit/>
          </a:bodyPr>
          <a:lstStyle/>
          <a:p>
            <a:r>
              <a:rPr lang="en-US" sz="2400" dirty="0" smtClean="0">
                <a:effectLst>
                  <a:outerShdw blurRad="38100" dist="38100" dir="2700000" algn="tl">
                    <a:srgbClr val="000000">
                      <a:alpha val="43137"/>
                    </a:srgbClr>
                  </a:outerShdw>
                </a:effectLst>
              </a:rPr>
              <a:t>What happens when the description is first?</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151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rwVn8-TphwA/TbXrVyCi5eI/AAAAAAAAACg/V2OKpFS1uF8/s1600/meal+g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4332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720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dirty="0" smtClean="0"/>
              <a:t>Legend – Cartographic Conventions</a:t>
            </a:r>
            <a:endParaRPr lang="en-US" sz="1600" dirty="0"/>
          </a:p>
        </p:txBody>
      </p:sp>
      <p:sp>
        <p:nvSpPr>
          <p:cNvPr id="76803" name="Rectangle 3"/>
          <p:cNvSpPr>
            <a:spLocks noGrp="1" noChangeArrowheads="1"/>
          </p:cNvSpPr>
          <p:nvPr>
            <p:ph idx="1"/>
          </p:nvPr>
        </p:nvSpPr>
        <p:spPr/>
        <p:txBody>
          <a:bodyPr/>
          <a:lstStyle/>
          <a:p>
            <a:pPr>
              <a:lnSpc>
                <a:spcPct val="90000"/>
              </a:lnSpc>
              <a:spcAft>
                <a:spcPts val="1200"/>
              </a:spcAft>
            </a:pPr>
            <a:r>
              <a:rPr lang="en-US" dirty="0"/>
              <a:t>There are some conventions that should always be followed when making a map, that do not require identification in the legend</a:t>
            </a:r>
            <a:r>
              <a:rPr lang="en-US" dirty="0" smtClean="0"/>
              <a:t>.</a:t>
            </a:r>
          </a:p>
          <a:p>
            <a:pPr lvl="1">
              <a:lnSpc>
                <a:spcPct val="90000"/>
              </a:lnSpc>
              <a:spcAft>
                <a:spcPts val="1200"/>
              </a:spcAft>
            </a:pPr>
            <a:r>
              <a:rPr lang="en-US" dirty="0" smtClean="0"/>
              <a:t>Water </a:t>
            </a:r>
            <a:r>
              <a:rPr lang="en-US" dirty="0"/>
              <a:t>is </a:t>
            </a:r>
            <a:r>
              <a:rPr lang="en-US" dirty="0" smtClean="0"/>
              <a:t>generally blue</a:t>
            </a:r>
            <a:r>
              <a:rPr lang="en-US" dirty="0"/>
              <a:t>, and all water bodies are labeled in italics.</a:t>
            </a:r>
          </a:p>
          <a:p>
            <a:pPr lvl="1">
              <a:lnSpc>
                <a:spcPct val="90000"/>
              </a:lnSpc>
              <a:spcAft>
                <a:spcPts val="1200"/>
              </a:spcAft>
            </a:pPr>
            <a:r>
              <a:rPr lang="en-US" dirty="0"/>
              <a:t>Other features should not be represented by the color blue, and water features are the ONLY things labeled in italics.</a:t>
            </a:r>
          </a:p>
        </p:txBody>
      </p:sp>
      <p:sp>
        <p:nvSpPr>
          <p:cNvPr id="2" name="TextBox 1"/>
          <p:cNvSpPr txBox="1"/>
          <p:nvPr/>
        </p:nvSpPr>
        <p:spPr>
          <a:xfrm>
            <a:off x="647328" y="4953000"/>
            <a:ext cx="7485382" cy="646331"/>
          </a:xfrm>
          <a:prstGeom prst="rect">
            <a:avLst/>
          </a:prstGeom>
          <a:noFill/>
        </p:spPr>
        <p:txBody>
          <a:bodyPr wrap="none" rtlCol="0">
            <a:spAutoFit/>
          </a:bodyPr>
          <a:lstStyle/>
          <a:p>
            <a:pPr algn="ctr"/>
            <a:r>
              <a:rPr lang="en-US" sz="3600" dirty="0">
                <a:ln w="18415" cmpd="sng">
                  <a:solidFill>
                    <a:srgbClr val="680000"/>
                  </a:solidFill>
                  <a:prstDash val="solid"/>
                </a:ln>
                <a:solidFill>
                  <a:srgbClr val="680000"/>
                </a:solidFill>
                <a:effectLst>
                  <a:outerShdw blurRad="63500" dir="3600000" algn="tl" rotWithShape="0">
                    <a:srgbClr val="000000">
                      <a:alpha val="70000"/>
                    </a:srgbClr>
                  </a:outerShdw>
                </a:effectLst>
              </a:rPr>
              <a:t>Never</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ever</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label </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the </a:t>
            </a:r>
            <a:r>
              <a:rPr lang="en-US" sz="1100" dirty="0" smtClean="0">
                <a:ln w="18415" cmpd="sng">
                  <a:solidFill>
                    <a:srgbClr val="680000"/>
                  </a:solidFill>
                  <a:prstDash val="solid"/>
                </a:ln>
                <a:solidFill>
                  <a:srgbClr val="680000"/>
                </a:solidFill>
                <a:effectLst>
                  <a:outerShdw blurRad="63500" dir="3600000" algn="tl" rotWithShape="0">
                    <a:srgbClr val="000000">
                      <a:alpha val="70000"/>
                    </a:srgbClr>
                  </a:outerShdw>
                </a:effectLst>
              </a:rPr>
              <a:t> </a:t>
            </a:r>
            <a:r>
              <a:rPr lang="en-US" sz="3600" dirty="0">
                <a:ln w="18415" cmpd="sng">
                  <a:solidFill>
                    <a:srgbClr val="680000"/>
                  </a:solidFill>
                  <a:prstDash val="solid"/>
                </a:ln>
                <a:solidFill>
                  <a:srgbClr val="680000"/>
                </a:solidFill>
                <a:effectLst>
                  <a:outerShdw blurRad="63500" dir="3600000" algn="tl" rotWithShape="0">
                    <a:srgbClr val="000000">
                      <a:alpha val="70000"/>
                    </a:srgbClr>
                  </a:outerShdw>
                </a:effectLst>
              </a:rPr>
              <a:t>legend “Legend”</a:t>
            </a:r>
          </a:p>
        </p:txBody>
      </p:sp>
    </p:spTree>
    <p:extLst>
      <p:ext uri="{BB962C8B-B14F-4D97-AF65-F5344CB8AC3E}">
        <p14:creationId xmlns:p14="http://schemas.microsoft.com/office/powerpoint/2010/main" val="2693082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yuccamountain.org/atlas/map_lege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76412"/>
            <a:ext cx="3286608" cy="2924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888772"/>
            <a:ext cx="674415" cy="523220"/>
          </a:xfrm>
          <a:prstGeom prst="rect">
            <a:avLst/>
          </a:prstGeom>
          <a:noFill/>
        </p:spPr>
        <p:txBody>
          <a:bodyPr wrap="none" rtlCol="0">
            <a:spAutoFit/>
          </a:bodyPr>
          <a:lstStyle/>
          <a:p>
            <a:r>
              <a:rPr lang="en-US" sz="2800" dirty="0" smtClean="0"/>
              <a:t>No.</a:t>
            </a:r>
            <a:endParaRPr lang="en-US" sz="2800" dirty="0"/>
          </a:p>
        </p:txBody>
      </p:sp>
      <p:grpSp>
        <p:nvGrpSpPr>
          <p:cNvPr id="5" name="Group 4"/>
          <p:cNvGrpSpPr/>
          <p:nvPr/>
        </p:nvGrpSpPr>
        <p:grpSpPr>
          <a:xfrm>
            <a:off x="4114800" y="1034594"/>
            <a:ext cx="4829175" cy="3637417"/>
            <a:chOff x="4114800" y="1034594"/>
            <a:chExt cx="4829175" cy="3637417"/>
          </a:xfrm>
        </p:grpSpPr>
        <p:pic>
          <p:nvPicPr>
            <p:cNvPr id="7172" name="Picture 4" descr="http://geopostings.com/wp-content/uploads/2014/01/legendSIMP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09760"/>
              <a:ext cx="4829175" cy="2762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92179" y="1034594"/>
              <a:ext cx="733021" cy="523220"/>
            </a:xfrm>
            <a:prstGeom prst="rect">
              <a:avLst/>
            </a:prstGeom>
            <a:noFill/>
          </p:spPr>
          <p:txBody>
            <a:bodyPr wrap="none" rtlCol="0">
              <a:spAutoFit/>
            </a:bodyPr>
            <a:lstStyle/>
            <a:p>
              <a:r>
                <a:rPr lang="en-US" sz="2800" dirty="0" smtClean="0"/>
                <a:t>Yes!</a:t>
              </a:r>
              <a:endParaRPr lang="en-US" sz="2800" dirty="0"/>
            </a:p>
          </p:txBody>
        </p:sp>
      </p:grpSp>
    </p:spTree>
    <p:extLst>
      <p:ext uri="{BB962C8B-B14F-4D97-AF65-F5344CB8AC3E}">
        <p14:creationId xmlns:p14="http://schemas.microsoft.com/office/powerpoint/2010/main" val="204686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of information</a:t>
            </a:r>
            <a:endParaRPr lang="en-US" dirty="0"/>
          </a:p>
        </p:txBody>
      </p:sp>
      <p:sp>
        <p:nvSpPr>
          <p:cNvPr id="3" name="Content Placeholder 2"/>
          <p:cNvSpPr>
            <a:spLocks noGrp="1"/>
          </p:cNvSpPr>
          <p:nvPr>
            <p:ph idx="1"/>
          </p:nvPr>
        </p:nvSpPr>
        <p:spPr/>
        <p:txBody>
          <a:bodyPr>
            <a:normAutofit/>
          </a:bodyPr>
          <a:lstStyle/>
          <a:p>
            <a:r>
              <a:rPr lang="en-US" sz="2400" dirty="0" smtClean="0"/>
              <a:t>Create/Input</a:t>
            </a:r>
          </a:p>
          <a:p>
            <a:r>
              <a:rPr lang="en-US" sz="2400" dirty="0" smtClean="0"/>
              <a:t>Manage/Maintain</a:t>
            </a:r>
          </a:p>
          <a:p>
            <a:r>
              <a:rPr lang="en-US" sz="2400" dirty="0" smtClean="0"/>
              <a:t>Analyze</a:t>
            </a:r>
          </a:p>
          <a:p>
            <a:r>
              <a:rPr lang="en-US" sz="2400" dirty="0" smtClean="0"/>
              <a:t>Display/Output</a:t>
            </a:r>
            <a:endParaRPr lang="en-US" sz="2400" dirty="0"/>
          </a:p>
        </p:txBody>
      </p:sp>
      <p:graphicFrame>
        <p:nvGraphicFramePr>
          <p:cNvPr id="4" name="Diagram 3"/>
          <p:cNvGraphicFramePr/>
          <p:nvPr>
            <p:extLst/>
          </p:nvPr>
        </p:nvGraphicFramePr>
        <p:xfrm>
          <a:off x="3078480" y="225083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oup 5"/>
          <p:cNvGrpSpPr/>
          <p:nvPr/>
        </p:nvGrpSpPr>
        <p:grpSpPr>
          <a:xfrm>
            <a:off x="4343400" y="2529840"/>
            <a:ext cx="3413760" cy="3413760"/>
            <a:chOff x="4343400" y="2529840"/>
            <a:chExt cx="3413760" cy="3413760"/>
          </a:xfrm>
        </p:grpSpPr>
        <p:sp>
          <p:nvSpPr>
            <p:cNvPr id="9" name="Pie 8"/>
            <p:cNvSpPr/>
            <p:nvPr/>
          </p:nvSpPr>
          <p:spPr>
            <a:xfrm rot="16200000">
              <a:off x="4343400" y="2529840"/>
              <a:ext cx="3413760" cy="3413760"/>
            </a:xfrm>
            <a:prstGeom prst="pie">
              <a:avLst>
                <a:gd name="adj1" fmla="val 16200000"/>
                <a:gd name="adj2" fmla="val 0"/>
              </a:avLst>
            </a:prstGeom>
            <a:solidFill>
              <a:srgbClr val="C00000"/>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Pie 4"/>
            <p:cNvSpPr/>
            <p:nvPr/>
          </p:nvSpPr>
          <p:spPr>
            <a:xfrm>
              <a:off x="4683760" y="3200400"/>
              <a:ext cx="1259840" cy="934720"/>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Display</a:t>
              </a:r>
              <a:endParaRPr lang="en-US" sz="2700" kern="1200" dirty="0"/>
            </a:p>
          </p:txBody>
        </p:sp>
      </p:grpSp>
    </p:spTree>
    <p:extLst>
      <p:ext uri="{BB962C8B-B14F-4D97-AF65-F5344CB8AC3E}">
        <p14:creationId xmlns:p14="http://schemas.microsoft.com/office/powerpoint/2010/main" val="374111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t>Border/Neatline	</a:t>
            </a:r>
          </a:p>
        </p:txBody>
      </p:sp>
      <p:sp>
        <p:nvSpPr>
          <p:cNvPr id="79875" name="Rectangle 3"/>
          <p:cNvSpPr>
            <a:spLocks noGrp="1" noChangeArrowheads="1"/>
          </p:cNvSpPr>
          <p:nvPr>
            <p:ph idx="1"/>
          </p:nvPr>
        </p:nvSpPr>
        <p:spPr/>
        <p:txBody>
          <a:bodyPr>
            <a:normAutofit/>
          </a:bodyPr>
          <a:lstStyle/>
          <a:p>
            <a:r>
              <a:rPr lang="en-US" sz="2800" dirty="0" smtClean="0"/>
              <a:t>Used </a:t>
            </a:r>
            <a:r>
              <a:rPr lang="en-US" sz="2800" dirty="0"/>
              <a:t>to separate map elements from each other, and also to delineate the edges of the map so that it doesn’t just fade into nothing. </a:t>
            </a:r>
          </a:p>
          <a:p>
            <a:r>
              <a:rPr lang="en-US" sz="2800" dirty="0"/>
              <a:t>This is not always necessary, and the thing that you should remember is that as long as you have justification for why you do something on your map, we will discuss it, and I will not just tell you that it is wrong.</a:t>
            </a:r>
          </a:p>
        </p:txBody>
      </p:sp>
    </p:spTree>
    <p:extLst>
      <p:ext uri="{BB962C8B-B14F-4D97-AF65-F5344CB8AC3E}">
        <p14:creationId xmlns:p14="http://schemas.microsoft.com/office/powerpoint/2010/main" val="1581468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38258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48159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7071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25270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gm.nationalgeographic.com/2009/12/uygurs/img/uygur-map-1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1153"/>
            <a:ext cx="9296400" cy="66668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567080"/>
            <a:ext cx="1681871" cy="246221"/>
          </a:xfrm>
          <a:prstGeom prst="rect">
            <a:avLst/>
          </a:prstGeom>
          <a:noFill/>
        </p:spPr>
        <p:txBody>
          <a:bodyPr wrap="none" rtlCol="0">
            <a:spAutoFit/>
          </a:bodyPr>
          <a:lstStyle/>
          <a:p>
            <a:r>
              <a:rPr lang="en-US" sz="1000" dirty="0" smtClean="0"/>
              <a:t>Source: National Geographic</a:t>
            </a:r>
            <a:endParaRPr lang="en-US" sz="1000" dirty="0"/>
          </a:p>
        </p:txBody>
      </p:sp>
      <p:sp>
        <p:nvSpPr>
          <p:cNvPr id="4" name="Title 2"/>
          <p:cNvSpPr txBox="1">
            <a:spLocks/>
          </p:cNvSpPr>
          <p:nvPr/>
        </p:nvSpPr>
        <p:spPr>
          <a:xfrm>
            <a:off x="1485900" y="0"/>
            <a:ext cx="6172200" cy="685800"/>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endParaRPr lang="en-US" sz="2800" dirty="0"/>
          </a:p>
        </p:txBody>
      </p:sp>
    </p:spTree>
    <p:extLst>
      <p:ext uri="{BB962C8B-B14F-4D97-AF65-F5344CB8AC3E}">
        <p14:creationId xmlns:p14="http://schemas.microsoft.com/office/powerpoint/2010/main" val="1209260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smtClean="0"/>
              <a:t>Visual Balance</a:t>
            </a:r>
            <a:endParaRPr lang="en-US" dirty="0"/>
          </a:p>
        </p:txBody>
      </p:sp>
      <p:sp>
        <p:nvSpPr>
          <p:cNvPr id="86019" name="Rectangle 3"/>
          <p:cNvSpPr>
            <a:spLocks noGrp="1" noChangeArrowheads="1"/>
          </p:cNvSpPr>
          <p:nvPr>
            <p:ph idx="1"/>
          </p:nvPr>
        </p:nvSpPr>
        <p:spPr/>
        <p:txBody>
          <a:bodyPr/>
          <a:lstStyle/>
          <a:p>
            <a:r>
              <a:rPr lang="en-US" dirty="0"/>
              <a:t>All map elements have weight and should be visually balanced around the visual center, which is just above the actual center.  </a:t>
            </a:r>
            <a:endParaRPr lang="en-US" dirty="0" smtClean="0"/>
          </a:p>
          <a:p>
            <a:pPr lvl="1"/>
            <a:r>
              <a:rPr lang="en-US" dirty="0" smtClean="0"/>
              <a:t>Be careful with blocks of dark colors, especially red</a:t>
            </a:r>
          </a:p>
          <a:p>
            <a:r>
              <a:rPr lang="en-US" dirty="0"/>
              <a:t>Balance does not always equal perfect symmetry</a:t>
            </a:r>
          </a:p>
          <a:p>
            <a:pPr lvl="1"/>
            <a:r>
              <a:rPr lang="en-US" dirty="0" smtClean="0"/>
              <a:t>Balance </a:t>
            </a:r>
            <a:r>
              <a:rPr lang="en-US" dirty="0"/>
              <a:t>depends upon the location, size, color, shape and direction or </a:t>
            </a:r>
            <a:r>
              <a:rPr lang="en-US" dirty="0" smtClean="0"/>
              <a:t>orientation </a:t>
            </a:r>
            <a:r>
              <a:rPr lang="en-US" dirty="0"/>
              <a:t>of map elements</a:t>
            </a:r>
            <a:r>
              <a:rPr lang="en-US" dirty="0" smtClean="0"/>
              <a:t>.</a:t>
            </a:r>
          </a:p>
          <a:p>
            <a:r>
              <a:rPr lang="en-US" dirty="0" smtClean="0"/>
              <a:t>Control how your map reader moves through the information</a:t>
            </a:r>
          </a:p>
          <a:p>
            <a:pPr lvl="1"/>
            <a:r>
              <a:rPr lang="en-US" dirty="0" smtClean="0"/>
              <a:t>What should they see first?</a:t>
            </a:r>
          </a:p>
        </p:txBody>
      </p:sp>
    </p:spTree>
    <p:extLst>
      <p:ext uri="{BB962C8B-B14F-4D97-AF65-F5344CB8AC3E}">
        <p14:creationId xmlns:p14="http://schemas.microsoft.com/office/powerpoint/2010/main" val="3281555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noFill/>
          <a:ln>
            <a:miter lim="800000"/>
            <a:headEnd/>
            <a:tailEnd/>
          </a:ln>
        </p:spPr>
        <p:txBody>
          <a:bodyPr vert="horz" wrap="square" lIns="92075" tIns="46038" rIns="92075" bIns="46038" numCol="1" anchor="ctr" anchorCtr="0" compatLnSpc="1">
            <a:prstTxWarp prst="textNoShape">
              <a:avLst/>
            </a:prstTxWarp>
            <a:normAutofit/>
          </a:bodyPr>
          <a:lstStyle/>
          <a:p>
            <a:r>
              <a:rPr lang="en-US" altLang="zh-CN" dirty="0" smtClean="0"/>
              <a:t>Visual Center</a:t>
            </a:r>
          </a:p>
        </p:txBody>
      </p:sp>
      <p:sp>
        <p:nvSpPr>
          <p:cNvPr id="19459" name="Rectangle 3"/>
          <p:cNvSpPr>
            <a:spLocks noChangeArrowheads="1"/>
          </p:cNvSpPr>
          <p:nvPr/>
        </p:nvSpPr>
        <p:spPr bwMode="auto">
          <a:xfrm>
            <a:off x="5543550" y="2089150"/>
            <a:ext cx="2835275" cy="3575050"/>
          </a:xfrm>
          <a:prstGeom prst="rect">
            <a:avLst/>
          </a:prstGeom>
          <a:solidFill>
            <a:schemeClr val="accent1"/>
          </a:solidFill>
          <a:ln w="12700">
            <a:solidFill>
              <a:schemeClr val="tx1"/>
            </a:solidFill>
            <a:miter lim="800000"/>
            <a:headEnd/>
            <a:tailEnd/>
          </a:ln>
        </p:spPr>
        <p:txBody>
          <a:bodyPr wrap="none" anchor="ctr"/>
          <a:lstStyle/>
          <a:p>
            <a:endParaRPr lang="en-US">
              <a:latin typeface="+mj-lt"/>
            </a:endParaRPr>
          </a:p>
        </p:txBody>
      </p:sp>
      <p:sp>
        <p:nvSpPr>
          <p:cNvPr id="19460" name="Line 4"/>
          <p:cNvSpPr>
            <a:spLocks noChangeShapeType="1"/>
          </p:cNvSpPr>
          <p:nvPr/>
        </p:nvSpPr>
        <p:spPr bwMode="auto">
          <a:xfrm>
            <a:off x="5513388" y="2082800"/>
            <a:ext cx="2847975" cy="3573462"/>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1" name="Line 5"/>
          <p:cNvSpPr>
            <a:spLocks noChangeShapeType="1"/>
          </p:cNvSpPr>
          <p:nvPr/>
        </p:nvSpPr>
        <p:spPr bwMode="auto">
          <a:xfrm flipV="1">
            <a:off x="5518150" y="2089150"/>
            <a:ext cx="2843213" cy="3567112"/>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2" name="Line 6"/>
          <p:cNvSpPr>
            <a:spLocks noChangeShapeType="1"/>
          </p:cNvSpPr>
          <p:nvPr/>
        </p:nvSpPr>
        <p:spPr bwMode="auto">
          <a:xfrm flipV="1">
            <a:off x="6942138" y="3544887"/>
            <a:ext cx="0" cy="320675"/>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3" name="Rectangle 7"/>
          <p:cNvSpPr>
            <a:spLocks noChangeArrowheads="1"/>
          </p:cNvSpPr>
          <p:nvPr/>
        </p:nvSpPr>
        <p:spPr bwMode="auto">
          <a:xfrm>
            <a:off x="7239000" y="3634407"/>
            <a:ext cx="1404936" cy="462307"/>
          </a:xfrm>
          <a:prstGeom prst="rect">
            <a:avLst/>
          </a:prstGeom>
          <a:noFill/>
          <a:ln w="9525">
            <a:noFill/>
            <a:miter lim="800000"/>
            <a:headEnd/>
            <a:tailEnd/>
          </a:ln>
        </p:spPr>
        <p:txBody>
          <a:bodyPr wrap="none" lIns="92075" tIns="46038" rIns="92075" bIns="46038">
            <a:spAutoFit/>
          </a:bodyPr>
          <a:lstStyle/>
          <a:p>
            <a:r>
              <a:rPr lang="en-US" altLang="zh-CN" sz="2400" dirty="0">
                <a:latin typeface="+mj-lt"/>
              </a:rPr>
              <a:t>5% of height</a:t>
            </a:r>
          </a:p>
        </p:txBody>
      </p:sp>
      <p:grpSp>
        <p:nvGrpSpPr>
          <p:cNvPr id="4" name="Group 3"/>
          <p:cNvGrpSpPr/>
          <p:nvPr/>
        </p:nvGrpSpPr>
        <p:grpSpPr>
          <a:xfrm>
            <a:off x="439739" y="2838448"/>
            <a:ext cx="3589338" cy="2822577"/>
            <a:chOff x="439739" y="2838448"/>
            <a:chExt cx="3589338" cy="2822577"/>
          </a:xfrm>
        </p:grpSpPr>
        <p:sp>
          <p:nvSpPr>
            <p:cNvPr id="19464" name="Rectangle 8"/>
            <p:cNvSpPr>
              <a:spLocks noChangeArrowheads="1"/>
            </p:cNvSpPr>
            <p:nvPr/>
          </p:nvSpPr>
          <p:spPr bwMode="auto">
            <a:xfrm>
              <a:off x="454025" y="2838449"/>
              <a:ext cx="3575051" cy="2822576"/>
            </a:xfrm>
            <a:prstGeom prst="rect">
              <a:avLst/>
            </a:prstGeom>
            <a:solidFill>
              <a:schemeClr val="accent1"/>
            </a:solidFill>
            <a:ln w="12700">
              <a:solidFill>
                <a:schemeClr val="tx1"/>
              </a:solidFill>
              <a:miter lim="800000"/>
              <a:headEnd/>
              <a:tailEnd/>
            </a:ln>
          </p:spPr>
          <p:txBody>
            <a:bodyPr wrap="none" anchor="ctr"/>
            <a:lstStyle/>
            <a:p>
              <a:endParaRPr lang="en-US" dirty="0">
                <a:latin typeface="+mj-lt"/>
              </a:endParaRPr>
            </a:p>
          </p:txBody>
        </p:sp>
        <p:sp>
          <p:nvSpPr>
            <p:cNvPr id="19465" name="Line 9"/>
            <p:cNvSpPr>
              <a:spLocks noChangeShapeType="1"/>
            </p:cNvSpPr>
            <p:nvPr/>
          </p:nvSpPr>
          <p:spPr bwMode="auto">
            <a:xfrm>
              <a:off x="439739" y="2838449"/>
              <a:ext cx="3589338" cy="2817813"/>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6" name="Line 10"/>
            <p:cNvSpPr>
              <a:spLocks noChangeShapeType="1"/>
            </p:cNvSpPr>
            <p:nvPr/>
          </p:nvSpPr>
          <p:spPr bwMode="auto">
            <a:xfrm flipV="1">
              <a:off x="447675" y="2838448"/>
              <a:ext cx="3581401" cy="2822576"/>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grpSp>
          <p:nvGrpSpPr>
            <p:cNvPr id="3" name="Group 2"/>
            <p:cNvGrpSpPr/>
            <p:nvPr/>
          </p:nvGrpSpPr>
          <p:grpSpPr>
            <a:xfrm>
              <a:off x="2205831" y="3995775"/>
              <a:ext cx="52388" cy="271425"/>
              <a:chOff x="2205831" y="3865562"/>
              <a:chExt cx="52388" cy="271425"/>
            </a:xfrm>
          </p:grpSpPr>
          <p:sp>
            <p:nvSpPr>
              <p:cNvPr id="19467" name="Line 11"/>
              <p:cNvSpPr>
                <a:spLocks noChangeShapeType="1"/>
              </p:cNvSpPr>
              <p:nvPr/>
            </p:nvSpPr>
            <p:spPr bwMode="auto">
              <a:xfrm flipV="1">
                <a:off x="2237581" y="3954107"/>
                <a:ext cx="0" cy="182880"/>
              </a:xfrm>
              <a:prstGeom prst="line">
                <a:avLst/>
              </a:prstGeom>
              <a:noFill/>
              <a:ln w="12700">
                <a:solidFill>
                  <a:schemeClr val="tx1"/>
                </a:solidFill>
                <a:round/>
                <a:headEnd type="none" w="sm" len="sm"/>
                <a:tailEnd type="none" w="sm" len="sm"/>
              </a:ln>
            </p:spPr>
            <p:txBody>
              <a:bodyPr wrap="none" anchor="ctr"/>
              <a:lstStyle/>
              <a:p>
                <a:endParaRPr lang="en-US">
                  <a:latin typeface="+mj-lt"/>
                </a:endParaRPr>
              </a:p>
            </p:txBody>
          </p:sp>
          <p:sp>
            <p:nvSpPr>
              <p:cNvPr id="19468" name="Oval 12"/>
              <p:cNvSpPr>
                <a:spLocks noChangeArrowheads="1"/>
              </p:cNvSpPr>
              <p:nvPr/>
            </p:nvSpPr>
            <p:spPr bwMode="auto">
              <a:xfrm>
                <a:off x="2205831" y="3865562"/>
                <a:ext cx="52388" cy="77120"/>
              </a:xfrm>
              <a:prstGeom prst="ellipse">
                <a:avLst/>
              </a:prstGeom>
              <a:solidFill>
                <a:schemeClr val="hlink"/>
              </a:solidFill>
              <a:ln w="12700">
                <a:solidFill>
                  <a:schemeClr val="tx1"/>
                </a:solidFill>
                <a:round/>
                <a:headEnd/>
                <a:tailEnd/>
              </a:ln>
            </p:spPr>
            <p:txBody>
              <a:bodyPr wrap="none" anchor="ctr"/>
              <a:lstStyle/>
              <a:p>
                <a:endParaRPr lang="en-US">
                  <a:latin typeface="+mj-lt"/>
                </a:endParaRPr>
              </a:p>
            </p:txBody>
          </p:sp>
        </p:grpSp>
        <p:sp>
          <p:nvSpPr>
            <p:cNvPr id="19469" name="Rectangle 13"/>
            <p:cNvSpPr>
              <a:spLocks noChangeArrowheads="1"/>
            </p:cNvSpPr>
            <p:nvPr/>
          </p:nvSpPr>
          <p:spPr bwMode="auto">
            <a:xfrm>
              <a:off x="533400" y="3995775"/>
              <a:ext cx="1404936" cy="462307"/>
            </a:xfrm>
            <a:prstGeom prst="rect">
              <a:avLst/>
            </a:prstGeom>
            <a:noFill/>
            <a:ln w="9525">
              <a:noFill/>
              <a:miter lim="800000"/>
              <a:headEnd/>
              <a:tailEnd/>
            </a:ln>
          </p:spPr>
          <p:txBody>
            <a:bodyPr wrap="none" lIns="92075" tIns="46038" rIns="92075" bIns="46038">
              <a:spAutoFit/>
            </a:bodyPr>
            <a:lstStyle/>
            <a:p>
              <a:r>
                <a:rPr lang="en-US" altLang="zh-CN" sz="2400" dirty="0">
                  <a:latin typeface="+mj-lt"/>
                </a:rPr>
                <a:t>5% of height</a:t>
              </a:r>
            </a:p>
          </p:txBody>
        </p:sp>
      </p:grpSp>
      <p:sp>
        <p:nvSpPr>
          <p:cNvPr id="19470" name="Oval 14"/>
          <p:cNvSpPr>
            <a:spLocks noChangeArrowheads="1"/>
          </p:cNvSpPr>
          <p:nvPr/>
        </p:nvSpPr>
        <p:spPr bwMode="auto">
          <a:xfrm>
            <a:off x="6910388" y="3495675"/>
            <a:ext cx="52387" cy="85725"/>
          </a:xfrm>
          <a:prstGeom prst="ellipse">
            <a:avLst/>
          </a:prstGeom>
          <a:solidFill>
            <a:schemeClr val="hlink"/>
          </a:solidFill>
          <a:ln w="12700">
            <a:solidFill>
              <a:schemeClr val="tx1"/>
            </a:solidFill>
            <a:round/>
            <a:headEnd/>
            <a:tailEnd/>
          </a:ln>
        </p:spPr>
        <p:txBody>
          <a:bodyPr wrap="none" anchor="ctr"/>
          <a:lstStyle/>
          <a:p>
            <a:endParaRPr lang="en-US">
              <a:latin typeface="+mj-lt"/>
            </a:endParaRPr>
          </a:p>
        </p:txBody>
      </p:sp>
      <p:sp>
        <p:nvSpPr>
          <p:cNvPr id="19471" name="Rectangle 15"/>
          <p:cNvSpPr>
            <a:spLocks noChangeArrowheads="1"/>
          </p:cNvSpPr>
          <p:nvPr/>
        </p:nvSpPr>
        <p:spPr bwMode="auto">
          <a:xfrm>
            <a:off x="1847850" y="5867400"/>
            <a:ext cx="1139736" cy="462307"/>
          </a:xfrm>
          <a:prstGeom prst="rect">
            <a:avLst/>
          </a:prstGeom>
          <a:noFill/>
          <a:ln w="9525">
            <a:noFill/>
            <a:miter lim="800000"/>
            <a:headEnd/>
            <a:tailEnd/>
          </a:ln>
        </p:spPr>
        <p:txBody>
          <a:bodyPr wrap="none" lIns="92075" tIns="46038" rIns="92075" bIns="46038">
            <a:spAutoFit/>
          </a:bodyPr>
          <a:lstStyle/>
          <a:p>
            <a:r>
              <a:rPr lang="en-US" altLang="zh-CN" sz="2400">
                <a:latin typeface="+mj-lt"/>
              </a:rPr>
              <a:t>Landscape</a:t>
            </a:r>
          </a:p>
        </p:txBody>
      </p:sp>
      <p:sp>
        <p:nvSpPr>
          <p:cNvPr id="19472" name="Rectangle 16"/>
          <p:cNvSpPr>
            <a:spLocks noChangeArrowheads="1"/>
          </p:cNvSpPr>
          <p:nvPr/>
        </p:nvSpPr>
        <p:spPr bwMode="auto">
          <a:xfrm>
            <a:off x="6519863" y="5826125"/>
            <a:ext cx="875111" cy="462307"/>
          </a:xfrm>
          <a:prstGeom prst="rect">
            <a:avLst/>
          </a:prstGeom>
          <a:noFill/>
          <a:ln w="9525">
            <a:noFill/>
            <a:miter lim="800000"/>
            <a:headEnd/>
            <a:tailEnd/>
          </a:ln>
        </p:spPr>
        <p:txBody>
          <a:bodyPr wrap="none" lIns="92075" tIns="46038" rIns="92075" bIns="46038">
            <a:spAutoFit/>
          </a:bodyPr>
          <a:lstStyle/>
          <a:p>
            <a:r>
              <a:rPr lang="en-US" altLang="zh-CN" sz="2400">
                <a:latin typeface="+mj-lt"/>
              </a:rPr>
              <a:t>Portrait</a:t>
            </a:r>
          </a:p>
        </p:txBody>
      </p:sp>
      <p:sp>
        <p:nvSpPr>
          <p:cNvPr id="17" name="Text Box 10"/>
          <p:cNvSpPr txBox="1">
            <a:spLocks noChangeArrowheads="1"/>
          </p:cNvSpPr>
          <p:nvPr/>
        </p:nvSpPr>
        <p:spPr bwMode="auto">
          <a:xfrm>
            <a:off x="4114800" y="2913797"/>
            <a:ext cx="1322510" cy="830997"/>
          </a:xfrm>
          <a:prstGeom prst="rect">
            <a:avLst/>
          </a:prstGeom>
          <a:noFill/>
          <a:ln w="9525">
            <a:noFill/>
            <a:miter lim="800000"/>
            <a:headEnd/>
            <a:tailEnd/>
          </a:ln>
        </p:spPr>
        <p:txBody>
          <a:bodyPr wrap="square">
            <a:spAutoFit/>
          </a:bodyPr>
          <a:lstStyle>
            <a:defPPr>
              <a:defRPr lang="en-US"/>
            </a:defPPr>
            <a:lvl1pPr algn="ctr">
              <a:defRPr sz="2400" b="1">
                <a:solidFill>
                  <a:schemeClr val="accent5"/>
                </a:solidFill>
                <a:latin typeface="+mj-lt"/>
              </a:defRPr>
            </a:lvl1pPr>
          </a:lstStyle>
          <a:p>
            <a:r>
              <a:rPr lang="en-US" dirty="0"/>
              <a:t>Visual Center</a:t>
            </a:r>
          </a:p>
        </p:txBody>
      </p:sp>
      <p:sp>
        <p:nvSpPr>
          <p:cNvPr id="18" name="Text Box 11"/>
          <p:cNvSpPr txBox="1">
            <a:spLocks noChangeArrowheads="1"/>
          </p:cNvSpPr>
          <p:nvPr/>
        </p:nvSpPr>
        <p:spPr bwMode="auto">
          <a:xfrm>
            <a:off x="4076701" y="4267200"/>
            <a:ext cx="1333500" cy="830997"/>
          </a:xfrm>
          <a:prstGeom prst="rect">
            <a:avLst/>
          </a:prstGeom>
          <a:noFill/>
          <a:ln w="9525">
            <a:noFill/>
            <a:miter lim="800000"/>
            <a:headEnd/>
            <a:tailEnd/>
          </a:ln>
        </p:spPr>
        <p:txBody>
          <a:bodyPr wrap="square">
            <a:spAutoFit/>
          </a:bodyPr>
          <a:lstStyle/>
          <a:p>
            <a:pPr algn="ctr"/>
            <a:r>
              <a:rPr lang="en-US" sz="2400" b="1" dirty="0">
                <a:solidFill>
                  <a:schemeClr val="accent5"/>
                </a:solidFill>
                <a:latin typeface="+mj-lt"/>
              </a:rPr>
              <a:t>Geometric Center</a:t>
            </a:r>
          </a:p>
        </p:txBody>
      </p:sp>
      <p:sp>
        <p:nvSpPr>
          <p:cNvPr id="19" name="Line 12"/>
          <p:cNvSpPr>
            <a:spLocks noChangeShapeType="1"/>
          </p:cNvSpPr>
          <p:nvPr/>
        </p:nvSpPr>
        <p:spPr bwMode="auto">
          <a:xfrm flipH="1">
            <a:off x="2260600" y="3429001"/>
            <a:ext cx="1930400" cy="566774"/>
          </a:xfrm>
          <a:prstGeom prst="line">
            <a:avLst/>
          </a:prstGeom>
          <a:noFill/>
          <a:ln w="28575">
            <a:solidFill>
              <a:schemeClr val="tx1"/>
            </a:solidFill>
            <a:round/>
            <a:headEnd/>
            <a:tailEnd type="triangle" w="med" len="med"/>
          </a:ln>
        </p:spPr>
        <p:txBody>
          <a:bodyPr wrap="none" anchor="ctr"/>
          <a:lstStyle/>
          <a:p>
            <a:endParaRPr lang="en-US"/>
          </a:p>
        </p:txBody>
      </p:sp>
      <p:sp>
        <p:nvSpPr>
          <p:cNvPr id="20" name="Line 13"/>
          <p:cNvSpPr>
            <a:spLocks noChangeShapeType="1"/>
          </p:cNvSpPr>
          <p:nvPr/>
        </p:nvSpPr>
        <p:spPr bwMode="auto">
          <a:xfrm flipH="1" flipV="1">
            <a:off x="2260600" y="4267200"/>
            <a:ext cx="1854200" cy="228600"/>
          </a:xfrm>
          <a:prstGeom prst="line">
            <a:avLst/>
          </a:prstGeom>
          <a:noFill/>
          <a:ln w="28575">
            <a:solidFill>
              <a:schemeClr val="tx1"/>
            </a:solidFill>
            <a:round/>
            <a:headEnd/>
            <a:tailEnd type="triangle" w="med" len="med"/>
          </a:ln>
        </p:spPr>
        <p:txBody>
          <a:bodyPr wrap="none" anchor="ctr"/>
          <a:lstStyle/>
          <a:p>
            <a:endParaRPr lang="en-US"/>
          </a:p>
        </p:txBody>
      </p:sp>
      <p:sp>
        <p:nvSpPr>
          <p:cNvPr id="25" name="Line 12"/>
          <p:cNvSpPr>
            <a:spLocks noChangeShapeType="1"/>
          </p:cNvSpPr>
          <p:nvPr/>
        </p:nvSpPr>
        <p:spPr bwMode="auto">
          <a:xfrm>
            <a:off x="5163344" y="3325599"/>
            <a:ext cx="1694656" cy="212938"/>
          </a:xfrm>
          <a:prstGeom prst="line">
            <a:avLst/>
          </a:prstGeom>
          <a:noFill/>
          <a:ln w="28575">
            <a:solidFill>
              <a:schemeClr val="tx1"/>
            </a:solidFill>
            <a:round/>
            <a:headEnd/>
            <a:tailEnd type="triangle" w="med" len="med"/>
          </a:ln>
        </p:spPr>
        <p:txBody>
          <a:bodyPr wrap="none" anchor="ctr"/>
          <a:lstStyle/>
          <a:p>
            <a:endParaRPr lang="en-US"/>
          </a:p>
        </p:txBody>
      </p:sp>
      <p:sp>
        <p:nvSpPr>
          <p:cNvPr id="26" name="Line 13"/>
          <p:cNvSpPr>
            <a:spLocks noChangeShapeType="1"/>
          </p:cNvSpPr>
          <p:nvPr/>
        </p:nvSpPr>
        <p:spPr bwMode="auto">
          <a:xfrm flipV="1">
            <a:off x="5346700" y="3892373"/>
            <a:ext cx="1563688" cy="783412"/>
          </a:xfrm>
          <a:prstGeom prst="line">
            <a:avLst/>
          </a:prstGeom>
          <a:noFill/>
          <a:ln w="28575">
            <a:solidFill>
              <a:schemeClr val="tx1"/>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19435374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eaLnBrk="1" hangingPunct="1">
              <a:defRPr/>
            </a:pPr>
            <a:r>
              <a:rPr lang="en-US" sz="3600" smtClean="0"/>
              <a:t>Natural eye movement across a page</a:t>
            </a:r>
          </a:p>
        </p:txBody>
      </p:sp>
      <p:grpSp>
        <p:nvGrpSpPr>
          <p:cNvPr id="2" name="Group 3"/>
          <p:cNvGrpSpPr>
            <a:grpSpLocks/>
          </p:cNvGrpSpPr>
          <p:nvPr/>
        </p:nvGrpSpPr>
        <p:grpSpPr bwMode="auto">
          <a:xfrm>
            <a:off x="1524000" y="1828800"/>
            <a:ext cx="6248400" cy="4876800"/>
            <a:chOff x="960" y="480"/>
            <a:chExt cx="3936" cy="3072"/>
          </a:xfrm>
        </p:grpSpPr>
        <p:sp>
          <p:nvSpPr>
            <p:cNvPr id="29700" name="Rectangle 4"/>
            <p:cNvSpPr>
              <a:spLocks noChangeArrowheads="1"/>
            </p:cNvSpPr>
            <p:nvPr/>
          </p:nvSpPr>
          <p:spPr bwMode="auto">
            <a:xfrm>
              <a:off x="960" y="480"/>
              <a:ext cx="3936" cy="3072"/>
            </a:xfrm>
            <a:prstGeom prst="rect">
              <a:avLst/>
            </a:prstGeom>
            <a:solidFill>
              <a:schemeClr val="bg1"/>
            </a:solidFill>
            <a:ln w="28575">
              <a:solidFill>
                <a:schemeClr val="tx1"/>
              </a:solidFill>
              <a:miter lim="800000"/>
              <a:headEnd/>
              <a:tailEnd/>
            </a:ln>
          </p:spPr>
          <p:txBody>
            <a:bodyPr wrap="none" anchor="ctr"/>
            <a:lstStyle/>
            <a:p>
              <a:pPr algn="ctr"/>
              <a:endParaRPr lang="en-US" sz="2400"/>
            </a:p>
          </p:txBody>
        </p:sp>
        <p:sp>
          <p:nvSpPr>
            <p:cNvPr id="29701" name="Oval 5"/>
            <p:cNvSpPr>
              <a:spLocks noChangeArrowheads="1"/>
            </p:cNvSpPr>
            <p:nvPr/>
          </p:nvSpPr>
          <p:spPr bwMode="auto">
            <a:xfrm>
              <a:off x="2160" y="1248"/>
              <a:ext cx="1536" cy="1536"/>
            </a:xfrm>
            <a:prstGeom prst="ellipse">
              <a:avLst/>
            </a:prstGeom>
            <a:solidFill>
              <a:srgbClr val="0066FF"/>
            </a:solidFill>
            <a:ln w="9525">
              <a:noFill/>
              <a:round/>
              <a:headEnd/>
              <a:tailEnd/>
            </a:ln>
          </p:spPr>
          <p:txBody>
            <a:bodyPr wrap="none" anchor="ctr"/>
            <a:lstStyle/>
            <a:p>
              <a:pPr algn="ctr"/>
              <a:endParaRPr lang="en-US" sz="2400"/>
            </a:p>
          </p:txBody>
        </p:sp>
        <p:sp>
          <p:nvSpPr>
            <p:cNvPr id="29702" name="Oval 6"/>
            <p:cNvSpPr>
              <a:spLocks noChangeArrowheads="1"/>
            </p:cNvSpPr>
            <p:nvPr/>
          </p:nvSpPr>
          <p:spPr bwMode="auto">
            <a:xfrm>
              <a:off x="2688" y="1392"/>
              <a:ext cx="528" cy="528"/>
            </a:xfrm>
            <a:prstGeom prst="ellipse">
              <a:avLst/>
            </a:prstGeom>
            <a:solidFill>
              <a:schemeClr val="bg1"/>
            </a:solidFill>
            <a:ln w="9525">
              <a:solidFill>
                <a:schemeClr val="tx1"/>
              </a:solidFill>
              <a:round/>
              <a:headEnd/>
              <a:tailEnd/>
            </a:ln>
          </p:spPr>
          <p:txBody>
            <a:bodyPr wrap="none" anchor="ctr"/>
            <a:lstStyle/>
            <a:p>
              <a:endParaRPr lang="en-US"/>
            </a:p>
          </p:txBody>
        </p:sp>
        <p:sp>
          <p:nvSpPr>
            <p:cNvPr id="29703" name="Line 7"/>
            <p:cNvSpPr>
              <a:spLocks noChangeShapeType="1"/>
            </p:cNvSpPr>
            <p:nvPr/>
          </p:nvSpPr>
          <p:spPr bwMode="auto">
            <a:xfrm>
              <a:off x="1440" y="912"/>
              <a:ext cx="1152" cy="576"/>
            </a:xfrm>
            <a:prstGeom prst="line">
              <a:avLst/>
            </a:prstGeom>
            <a:noFill/>
            <a:ln w="38100">
              <a:solidFill>
                <a:schemeClr val="tx1"/>
              </a:solidFill>
              <a:round/>
              <a:headEnd/>
              <a:tailEnd type="triangle" w="med" len="med"/>
            </a:ln>
          </p:spPr>
          <p:txBody>
            <a:bodyPr/>
            <a:lstStyle/>
            <a:p>
              <a:endParaRPr lang="en-US"/>
            </a:p>
          </p:txBody>
        </p:sp>
        <p:sp>
          <p:nvSpPr>
            <p:cNvPr id="29704" name="Line 8"/>
            <p:cNvSpPr>
              <a:spLocks noChangeShapeType="1"/>
            </p:cNvSpPr>
            <p:nvPr/>
          </p:nvSpPr>
          <p:spPr bwMode="auto">
            <a:xfrm>
              <a:off x="3312" y="1824"/>
              <a:ext cx="1344" cy="1344"/>
            </a:xfrm>
            <a:prstGeom prst="line">
              <a:avLst/>
            </a:prstGeom>
            <a:noFill/>
            <a:ln w="38100">
              <a:solidFill>
                <a:schemeClr val="tx1"/>
              </a:solidFill>
              <a:round/>
              <a:headEnd/>
              <a:tailEnd type="triangle" w="med" len="med"/>
            </a:ln>
          </p:spPr>
          <p:txBody>
            <a:bodyPr/>
            <a:lstStyle/>
            <a:p>
              <a:endParaRPr lang="en-US"/>
            </a:p>
          </p:txBody>
        </p:sp>
        <p:sp>
          <p:nvSpPr>
            <p:cNvPr id="29705" name="Text Box 9"/>
            <p:cNvSpPr txBox="1">
              <a:spLocks noChangeArrowheads="1"/>
            </p:cNvSpPr>
            <p:nvPr/>
          </p:nvSpPr>
          <p:spPr bwMode="auto">
            <a:xfrm>
              <a:off x="2718" y="1519"/>
              <a:ext cx="498" cy="250"/>
            </a:xfrm>
            <a:prstGeom prst="rect">
              <a:avLst/>
            </a:prstGeom>
            <a:noFill/>
            <a:ln w="9525">
              <a:noFill/>
              <a:miter lim="800000"/>
              <a:headEnd/>
              <a:tailEnd/>
            </a:ln>
          </p:spPr>
          <p:txBody>
            <a:bodyPr wrap="none">
              <a:spAutoFit/>
            </a:bodyPr>
            <a:lstStyle/>
            <a:p>
              <a:r>
                <a:rPr lang="en-US" sz="2000"/>
                <a:t>Focus</a:t>
              </a:r>
            </a:p>
          </p:txBody>
        </p:sp>
        <p:sp>
          <p:nvSpPr>
            <p:cNvPr id="29706" name="Text Box 10"/>
            <p:cNvSpPr txBox="1">
              <a:spLocks noChangeArrowheads="1"/>
            </p:cNvSpPr>
            <p:nvPr/>
          </p:nvSpPr>
          <p:spPr bwMode="auto">
            <a:xfrm>
              <a:off x="2706" y="2112"/>
              <a:ext cx="510" cy="288"/>
            </a:xfrm>
            <a:prstGeom prst="rect">
              <a:avLst/>
            </a:prstGeom>
            <a:noFill/>
            <a:ln w="9525">
              <a:noFill/>
              <a:miter lim="800000"/>
              <a:headEnd/>
              <a:tailEnd/>
            </a:ln>
          </p:spPr>
          <p:txBody>
            <a:bodyPr wrap="none">
              <a:spAutoFit/>
            </a:bodyPr>
            <a:lstStyle/>
            <a:p>
              <a:r>
                <a:rPr lang="en-US" sz="2400"/>
                <a:t>Field</a:t>
              </a:r>
            </a:p>
          </p:txBody>
        </p:sp>
        <p:sp>
          <p:nvSpPr>
            <p:cNvPr id="29707" name="Text Box 11"/>
            <p:cNvSpPr txBox="1">
              <a:spLocks noChangeArrowheads="1"/>
            </p:cNvSpPr>
            <p:nvPr/>
          </p:nvSpPr>
          <p:spPr bwMode="auto">
            <a:xfrm>
              <a:off x="2647" y="2928"/>
              <a:ext cx="617" cy="288"/>
            </a:xfrm>
            <a:prstGeom prst="rect">
              <a:avLst/>
            </a:prstGeom>
            <a:noFill/>
            <a:ln w="9525">
              <a:noFill/>
              <a:miter lim="800000"/>
              <a:headEnd/>
              <a:tailEnd/>
            </a:ln>
          </p:spPr>
          <p:txBody>
            <a:bodyPr wrap="none">
              <a:spAutoFit/>
            </a:bodyPr>
            <a:lstStyle/>
            <a:p>
              <a:r>
                <a:rPr lang="en-US" sz="2400"/>
                <a:t>Fringe</a:t>
              </a:r>
            </a:p>
          </p:txBody>
        </p:sp>
      </p:grpSp>
    </p:spTree>
    <p:extLst>
      <p:ext uri="{BB962C8B-B14F-4D97-AF65-F5344CB8AC3E}">
        <p14:creationId xmlns:p14="http://schemas.microsoft.com/office/powerpoint/2010/main" val="3315266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Weight of Elements</a:t>
            </a:r>
            <a:endParaRPr lang="en-US" dirty="0"/>
          </a:p>
        </p:txBody>
      </p:sp>
      <p:sp>
        <p:nvSpPr>
          <p:cNvPr id="2" name="Text Placeholder 1"/>
          <p:cNvSpPr>
            <a:spLocks noGrp="1"/>
          </p:cNvSpPr>
          <p:nvPr>
            <p:ph type="body" idx="1"/>
          </p:nvPr>
        </p:nvSpPr>
        <p:spPr>
          <a:xfrm>
            <a:off x="685800" y="1600200"/>
            <a:ext cx="3657600" cy="639762"/>
          </a:xfrm>
        </p:spPr>
        <p:txBody>
          <a:bodyPr/>
          <a:lstStyle/>
          <a:p>
            <a:r>
              <a:rPr lang="en-US" dirty="0" smtClean="0"/>
              <a:t>More Weight</a:t>
            </a:r>
            <a:endParaRPr lang="en-US" dirty="0"/>
          </a:p>
        </p:txBody>
      </p:sp>
      <p:sp>
        <p:nvSpPr>
          <p:cNvPr id="3" name="Content Placeholder 2"/>
          <p:cNvSpPr>
            <a:spLocks noGrp="1"/>
          </p:cNvSpPr>
          <p:nvPr>
            <p:ph sz="half" idx="2"/>
          </p:nvPr>
        </p:nvSpPr>
        <p:spPr>
          <a:xfrm>
            <a:off x="685800" y="2392362"/>
            <a:ext cx="3657600" cy="3048000"/>
          </a:xfrm>
        </p:spPr>
        <p:txBody>
          <a:bodyPr>
            <a:noAutofit/>
          </a:bodyPr>
          <a:lstStyle/>
          <a:p>
            <a:r>
              <a:rPr lang="en-US" sz="1600" dirty="0" smtClean="0"/>
              <a:t>peripherally located</a:t>
            </a:r>
          </a:p>
          <a:p>
            <a:r>
              <a:rPr lang="en-US" sz="1600" dirty="0" smtClean="0"/>
              <a:t>upper half</a:t>
            </a:r>
          </a:p>
          <a:p>
            <a:r>
              <a:rPr lang="en-US" sz="1600" dirty="0" smtClean="0"/>
              <a:t>right side </a:t>
            </a:r>
          </a:p>
          <a:p>
            <a:r>
              <a:rPr lang="en-US" sz="1600" dirty="0" smtClean="0"/>
              <a:t>isolated elements </a:t>
            </a:r>
          </a:p>
          <a:p>
            <a:r>
              <a:rPr lang="en-US" sz="1600" dirty="0" smtClean="0"/>
              <a:t>large elements  </a:t>
            </a:r>
          </a:p>
          <a:p>
            <a:r>
              <a:rPr lang="en-US" sz="1600" dirty="0" smtClean="0"/>
              <a:t>red elements</a:t>
            </a:r>
          </a:p>
          <a:p>
            <a:r>
              <a:rPr lang="en-US" sz="1600" dirty="0" smtClean="0"/>
              <a:t>regular shapes</a:t>
            </a:r>
          </a:p>
          <a:p>
            <a:r>
              <a:rPr lang="en-US" sz="1600" dirty="0" smtClean="0"/>
              <a:t>compact shapes </a:t>
            </a:r>
          </a:p>
          <a:p>
            <a:r>
              <a:rPr lang="en-US" sz="1600" dirty="0" smtClean="0"/>
              <a:t>vertically oriented </a:t>
            </a:r>
          </a:p>
          <a:p>
            <a:endParaRPr lang="en-US" sz="1600" dirty="0"/>
          </a:p>
        </p:txBody>
      </p:sp>
      <p:sp>
        <p:nvSpPr>
          <p:cNvPr id="6" name="Text Placeholder 5"/>
          <p:cNvSpPr>
            <a:spLocks noGrp="1"/>
          </p:cNvSpPr>
          <p:nvPr>
            <p:ph type="body" sz="quarter" idx="3"/>
          </p:nvPr>
        </p:nvSpPr>
        <p:spPr>
          <a:xfrm>
            <a:off x="4800600" y="1600200"/>
            <a:ext cx="3657600" cy="639762"/>
          </a:xfrm>
        </p:spPr>
        <p:txBody>
          <a:bodyPr/>
          <a:lstStyle/>
          <a:p>
            <a:r>
              <a:rPr lang="en-US" dirty="0" smtClean="0"/>
              <a:t>Less Weight</a:t>
            </a:r>
            <a:endParaRPr lang="en-US" dirty="0"/>
          </a:p>
        </p:txBody>
      </p:sp>
      <p:sp>
        <p:nvSpPr>
          <p:cNvPr id="4" name="Content Placeholder 3"/>
          <p:cNvSpPr>
            <a:spLocks noGrp="1"/>
          </p:cNvSpPr>
          <p:nvPr>
            <p:ph sz="quarter" idx="4"/>
          </p:nvPr>
        </p:nvSpPr>
        <p:spPr>
          <a:xfrm>
            <a:off x="4800600" y="2392362"/>
            <a:ext cx="3657600" cy="3048000"/>
          </a:xfrm>
        </p:spPr>
        <p:txBody>
          <a:bodyPr>
            <a:noAutofit/>
          </a:bodyPr>
          <a:lstStyle/>
          <a:p>
            <a:r>
              <a:rPr lang="en-US" sz="1600" dirty="0" smtClean="0"/>
              <a:t>centrally located</a:t>
            </a:r>
          </a:p>
          <a:p>
            <a:r>
              <a:rPr lang="en-US" sz="1600" dirty="0" smtClean="0"/>
              <a:t>lower half</a:t>
            </a:r>
          </a:p>
          <a:p>
            <a:r>
              <a:rPr lang="en-US" sz="1600" dirty="0" smtClean="0"/>
              <a:t>left side</a:t>
            </a:r>
          </a:p>
          <a:p>
            <a:r>
              <a:rPr lang="en-US" sz="1600" dirty="0" smtClean="0"/>
              <a:t>elements in groups </a:t>
            </a:r>
          </a:p>
          <a:p>
            <a:r>
              <a:rPr lang="en-US" sz="1600" dirty="0" smtClean="0"/>
              <a:t>small elements </a:t>
            </a:r>
          </a:p>
          <a:p>
            <a:r>
              <a:rPr lang="en-US" sz="1600" dirty="0" smtClean="0"/>
              <a:t>blue elements  </a:t>
            </a:r>
          </a:p>
          <a:p>
            <a:r>
              <a:rPr lang="en-US" sz="1600" dirty="0" smtClean="0"/>
              <a:t>irregular shapes </a:t>
            </a:r>
          </a:p>
          <a:p>
            <a:r>
              <a:rPr lang="en-US" sz="1600" dirty="0" smtClean="0"/>
              <a:t>diffuse shapes </a:t>
            </a:r>
          </a:p>
          <a:p>
            <a:r>
              <a:rPr lang="en-US" sz="1600" dirty="0" smtClean="0"/>
              <a:t>horizontally oriented </a:t>
            </a:r>
          </a:p>
          <a:p>
            <a:endParaRPr lang="en-US" sz="1600" dirty="0"/>
          </a:p>
        </p:txBody>
      </p:sp>
    </p:spTree>
    <p:extLst>
      <p:ext uri="{BB962C8B-B14F-4D97-AF65-F5344CB8AC3E}">
        <p14:creationId xmlns:p14="http://schemas.microsoft.com/office/powerpoint/2010/main" val="342300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noFill/>
          <a:ln>
            <a:miter lim="800000"/>
            <a:headEnd/>
            <a:tailEnd/>
          </a:ln>
        </p:spPr>
        <p:txBody>
          <a:bodyPr vert="horz" wrap="square" lIns="92075" tIns="46038" rIns="92075" bIns="46038" numCol="1" anchor="ctr" anchorCtr="0" compatLnSpc="1">
            <a:prstTxWarp prst="textNoShape">
              <a:avLst/>
            </a:prstTxWarp>
            <a:normAutofit/>
          </a:bodyPr>
          <a:lstStyle/>
          <a:p>
            <a:r>
              <a:rPr lang="en-US" altLang="zh-CN" dirty="0" smtClean="0"/>
              <a:t>Visual Layout</a:t>
            </a:r>
          </a:p>
        </p:txBody>
      </p:sp>
      <p:grpSp>
        <p:nvGrpSpPr>
          <p:cNvPr id="2" name="Group 3"/>
          <p:cNvGrpSpPr>
            <a:grpSpLocks/>
          </p:cNvGrpSpPr>
          <p:nvPr/>
        </p:nvGrpSpPr>
        <p:grpSpPr bwMode="auto">
          <a:xfrm>
            <a:off x="701675" y="1971675"/>
            <a:ext cx="7607300" cy="4025900"/>
            <a:chOff x="436" y="820"/>
            <a:chExt cx="4792" cy="2536"/>
          </a:xfrm>
        </p:grpSpPr>
        <p:sp>
          <p:nvSpPr>
            <p:cNvPr id="20485" name="Rectangle 4"/>
            <p:cNvSpPr>
              <a:spLocks noChangeArrowheads="1"/>
            </p:cNvSpPr>
            <p:nvPr/>
          </p:nvSpPr>
          <p:spPr bwMode="auto">
            <a:xfrm>
              <a:off x="436" y="820"/>
              <a:ext cx="2104" cy="2536"/>
            </a:xfrm>
            <a:prstGeom prst="rect">
              <a:avLst/>
            </a:prstGeom>
            <a:solidFill>
              <a:srgbClr val="FFFFFF"/>
            </a:solidFill>
            <a:ln w="12700">
              <a:solidFill>
                <a:schemeClr val="tx1"/>
              </a:solidFill>
              <a:miter lim="800000"/>
              <a:headEnd/>
              <a:tailEnd/>
            </a:ln>
          </p:spPr>
          <p:txBody>
            <a:bodyPr wrap="none" anchor="ctr"/>
            <a:lstStyle/>
            <a:p>
              <a:endParaRPr lang="en-US"/>
            </a:p>
          </p:txBody>
        </p:sp>
        <p:sp>
          <p:nvSpPr>
            <p:cNvPr id="20486" name="Rectangle 5"/>
            <p:cNvSpPr>
              <a:spLocks noChangeArrowheads="1"/>
            </p:cNvSpPr>
            <p:nvPr/>
          </p:nvSpPr>
          <p:spPr bwMode="auto">
            <a:xfrm>
              <a:off x="3124" y="820"/>
              <a:ext cx="2104" cy="2536"/>
            </a:xfrm>
            <a:prstGeom prst="rect">
              <a:avLst/>
            </a:prstGeom>
            <a:solidFill>
              <a:srgbClr val="FFFFFF"/>
            </a:solidFill>
            <a:ln w="12700">
              <a:solidFill>
                <a:schemeClr val="accent1"/>
              </a:solidFill>
              <a:miter lim="800000"/>
              <a:headEnd/>
              <a:tailEnd/>
            </a:ln>
          </p:spPr>
          <p:txBody>
            <a:bodyPr wrap="none" anchor="ctr"/>
            <a:lstStyle/>
            <a:p>
              <a:endParaRPr lang="en-US"/>
            </a:p>
          </p:txBody>
        </p:sp>
        <p:sp>
          <p:nvSpPr>
            <p:cNvPr id="20487" name="Rectangle 6"/>
            <p:cNvSpPr>
              <a:spLocks noChangeArrowheads="1"/>
            </p:cNvSpPr>
            <p:nvPr/>
          </p:nvSpPr>
          <p:spPr bwMode="auto">
            <a:xfrm>
              <a:off x="532" y="916"/>
              <a:ext cx="1912" cy="2344"/>
            </a:xfrm>
            <a:prstGeom prst="rect">
              <a:avLst/>
            </a:prstGeom>
            <a:noFill/>
            <a:ln w="12700">
              <a:solidFill>
                <a:schemeClr val="accent1"/>
              </a:solidFill>
              <a:miter lim="800000"/>
              <a:headEnd/>
              <a:tailEnd/>
            </a:ln>
          </p:spPr>
          <p:txBody>
            <a:bodyPr wrap="none" anchor="ctr"/>
            <a:lstStyle/>
            <a:p>
              <a:endParaRPr lang="en-US"/>
            </a:p>
          </p:txBody>
        </p:sp>
        <p:sp>
          <p:nvSpPr>
            <p:cNvPr id="20488" name="Rectangle 7"/>
            <p:cNvSpPr>
              <a:spLocks noChangeArrowheads="1"/>
            </p:cNvSpPr>
            <p:nvPr/>
          </p:nvSpPr>
          <p:spPr bwMode="auto">
            <a:xfrm>
              <a:off x="3604" y="964"/>
              <a:ext cx="1480" cy="1672"/>
            </a:xfrm>
            <a:prstGeom prst="rect">
              <a:avLst/>
            </a:prstGeom>
            <a:noFill/>
            <a:ln w="12700">
              <a:solidFill>
                <a:schemeClr val="accent1"/>
              </a:solidFill>
              <a:miter lim="800000"/>
              <a:headEnd/>
              <a:tailEnd/>
            </a:ln>
          </p:spPr>
          <p:txBody>
            <a:bodyPr wrap="none" anchor="ctr"/>
            <a:lstStyle/>
            <a:p>
              <a:endParaRPr lang="en-US"/>
            </a:p>
          </p:txBody>
        </p:sp>
        <p:sp>
          <p:nvSpPr>
            <p:cNvPr id="20489" name="Rectangle 8"/>
            <p:cNvSpPr>
              <a:spLocks noChangeArrowheads="1"/>
            </p:cNvSpPr>
            <p:nvPr/>
          </p:nvSpPr>
          <p:spPr bwMode="auto">
            <a:xfrm>
              <a:off x="1046" y="998"/>
              <a:ext cx="900" cy="291"/>
            </a:xfrm>
            <a:prstGeom prst="rect">
              <a:avLst/>
            </a:prstGeom>
            <a:noFill/>
            <a:ln w="9525">
              <a:noFill/>
              <a:miter lim="800000"/>
              <a:headEnd/>
              <a:tailEnd/>
            </a:ln>
          </p:spPr>
          <p:txBody>
            <a:bodyPr wrap="none" lIns="92075" tIns="46038" rIns="92075" bIns="46038">
              <a:spAutoFit/>
            </a:bodyPr>
            <a:lstStyle/>
            <a:p>
              <a:r>
                <a:rPr lang="en-US" altLang="zh-CN" sz="2400" dirty="0">
                  <a:solidFill>
                    <a:schemeClr val="accent1"/>
                  </a:solidFill>
                  <a:latin typeface="Times New Roman" pitchFamily="18" charset="0"/>
                </a:rPr>
                <a:t>Title Here</a:t>
              </a:r>
            </a:p>
          </p:txBody>
        </p:sp>
        <p:sp>
          <p:nvSpPr>
            <p:cNvPr id="20490" name="Rectangle 9"/>
            <p:cNvSpPr>
              <a:spLocks noChangeArrowheads="1"/>
            </p:cNvSpPr>
            <p:nvPr/>
          </p:nvSpPr>
          <p:spPr bwMode="auto">
            <a:xfrm>
              <a:off x="3590" y="2342"/>
              <a:ext cx="900" cy="291"/>
            </a:xfrm>
            <a:prstGeom prst="rect">
              <a:avLst/>
            </a:prstGeom>
            <a:noFill/>
            <a:ln w="9525">
              <a:noFill/>
              <a:miter lim="800000"/>
              <a:headEnd/>
              <a:tailEnd/>
            </a:ln>
          </p:spPr>
          <p:txBody>
            <a:bodyPr wrap="none" lIns="92075" tIns="46038" rIns="92075" bIns="46038">
              <a:spAutoFit/>
            </a:bodyPr>
            <a:lstStyle/>
            <a:p>
              <a:r>
                <a:rPr lang="en-US" altLang="zh-CN" sz="2400">
                  <a:solidFill>
                    <a:schemeClr val="accent1"/>
                  </a:solidFill>
                  <a:latin typeface="Times New Roman" pitchFamily="18" charset="0"/>
                </a:rPr>
                <a:t>Title Here</a:t>
              </a:r>
            </a:p>
          </p:txBody>
        </p:sp>
        <p:sp>
          <p:nvSpPr>
            <p:cNvPr id="20491" name="Rectangle 10"/>
            <p:cNvSpPr>
              <a:spLocks noChangeArrowheads="1"/>
            </p:cNvSpPr>
            <p:nvPr/>
          </p:nvSpPr>
          <p:spPr bwMode="auto">
            <a:xfrm>
              <a:off x="724" y="1348"/>
              <a:ext cx="1528" cy="1336"/>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2" name="Rectangle 11"/>
            <p:cNvSpPr>
              <a:spLocks noChangeArrowheads="1"/>
            </p:cNvSpPr>
            <p:nvPr/>
          </p:nvSpPr>
          <p:spPr bwMode="auto">
            <a:xfrm>
              <a:off x="4228" y="1444"/>
              <a:ext cx="760" cy="856"/>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3" name="Rectangle 12"/>
            <p:cNvSpPr>
              <a:spLocks noChangeArrowheads="1"/>
            </p:cNvSpPr>
            <p:nvPr/>
          </p:nvSpPr>
          <p:spPr bwMode="auto">
            <a:xfrm>
              <a:off x="724" y="2836"/>
              <a:ext cx="568" cy="280"/>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4" name="Rectangle 13"/>
            <p:cNvSpPr>
              <a:spLocks noChangeArrowheads="1"/>
            </p:cNvSpPr>
            <p:nvPr/>
          </p:nvSpPr>
          <p:spPr bwMode="auto">
            <a:xfrm>
              <a:off x="3652" y="1060"/>
              <a:ext cx="568" cy="280"/>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5" name="Rectangle 14"/>
            <p:cNvSpPr>
              <a:spLocks noChangeArrowheads="1"/>
            </p:cNvSpPr>
            <p:nvPr/>
          </p:nvSpPr>
          <p:spPr bwMode="auto">
            <a:xfrm>
              <a:off x="1640" y="2836"/>
              <a:ext cx="616" cy="88"/>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sp>
          <p:nvSpPr>
            <p:cNvPr id="20496" name="Rectangle 15"/>
            <p:cNvSpPr>
              <a:spLocks noChangeArrowheads="1"/>
            </p:cNvSpPr>
            <p:nvPr/>
          </p:nvSpPr>
          <p:spPr bwMode="auto">
            <a:xfrm>
              <a:off x="4324" y="1156"/>
              <a:ext cx="616" cy="88"/>
            </a:xfrm>
            <a:prstGeom prst="rect">
              <a:avLst/>
            </a:prstGeom>
            <a:solidFill>
              <a:schemeClr val="bg2">
                <a:alpha val="50195"/>
              </a:schemeClr>
            </a:solidFill>
            <a:ln w="12700">
              <a:solidFill>
                <a:schemeClr val="tx1"/>
              </a:solidFill>
              <a:miter lim="800000"/>
              <a:headEnd/>
              <a:tailEnd/>
            </a:ln>
          </p:spPr>
          <p:txBody>
            <a:bodyPr wrap="none" anchor="ctr"/>
            <a:lstStyle/>
            <a:p>
              <a:endParaRPr lang="en-US"/>
            </a:p>
          </p:txBody>
        </p:sp>
      </p:grpSp>
      <p:sp>
        <p:nvSpPr>
          <p:cNvPr id="20484" name="Rectangle 16"/>
          <p:cNvSpPr>
            <a:spLocks noChangeArrowheads="1"/>
          </p:cNvSpPr>
          <p:nvPr/>
        </p:nvSpPr>
        <p:spPr bwMode="auto">
          <a:xfrm>
            <a:off x="2871001" y="6203950"/>
            <a:ext cx="3377399" cy="462307"/>
          </a:xfrm>
          <a:prstGeom prst="rect">
            <a:avLst/>
          </a:prstGeom>
          <a:noFill/>
          <a:ln w="9525">
            <a:noFill/>
            <a:miter lim="800000"/>
            <a:headEnd/>
            <a:tailEnd/>
          </a:ln>
        </p:spPr>
        <p:txBody>
          <a:bodyPr wrap="none" lIns="92075" tIns="46038" rIns="92075" bIns="46038">
            <a:spAutoFit/>
          </a:bodyPr>
          <a:lstStyle/>
          <a:p>
            <a:r>
              <a:rPr lang="en-US" altLang="zh-CN" sz="2400" dirty="0">
                <a:latin typeface="+mj-lt"/>
              </a:rPr>
              <a:t>Eye expects </a:t>
            </a:r>
            <a:r>
              <a:rPr lang="en-US" altLang="zh-CN" sz="2400" dirty="0" smtClean="0">
                <a:latin typeface="+mj-lt"/>
              </a:rPr>
              <a:t>balance </a:t>
            </a:r>
            <a:r>
              <a:rPr lang="en-US" altLang="zh-CN" sz="2400" dirty="0">
                <a:latin typeface="+mj-lt"/>
              </a:rPr>
              <a:t>and </a:t>
            </a:r>
            <a:r>
              <a:rPr lang="en-US" altLang="zh-CN" sz="2400" dirty="0" smtClean="0">
                <a:latin typeface="+mj-lt"/>
              </a:rPr>
              <a:t>alignment</a:t>
            </a:r>
            <a:endParaRPr lang="en-US" altLang="zh-CN" sz="2400" dirty="0">
              <a:latin typeface="+mj-lt"/>
            </a:endParaRPr>
          </a:p>
        </p:txBody>
      </p:sp>
    </p:spTree>
    <p:extLst>
      <p:ext uri="{BB962C8B-B14F-4D97-AF65-F5344CB8AC3E}">
        <p14:creationId xmlns:p14="http://schemas.microsoft.com/office/powerpoint/2010/main" val="32116558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Hierarchy</a:t>
            </a:r>
            <a:endParaRPr lang="en-US" dirty="0"/>
          </a:p>
        </p:txBody>
      </p:sp>
      <p:graphicFrame>
        <p:nvGraphicFramePr>
          <p:cNvPr id="7" name="Diagram 6"/>
          <p:cNvGraphicFramePr/>
          <p:nvPr>
            <p:extLst>
              <p:ext uri="{D42A27DB-BD31-4B8C-83A1-F6EECF244321}">
                <p14:modId xmlns:p14="http://schemas.microsoft.com/office/powerpoint/2010/main" val="4021209346"/>
              </p:ext>
            </p:extLst>
          </p:nvPr>
        </p:nvGraphicFramePr>
        <p:xfrm>
          <a:off x="1600200" y="1981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641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a:bodyPr>
          <a:lstStyle/>
          <a:p>
            <a:pPr eaLnBrk="1" hangingPunct="1">
              <a:defRPr/>
            </a:pPr>
            <a:r>
              <a:rPr lang="en-US" dirty="0" smtClean="0"/>
              <a:t>What is the purpose of a map?</a:t>
            </a:r>
          </a:p>
        </p:txBody>
      </p:sp>
      <p:sp>
        <p:nvSpPr>
          <p:cNvPr id="46083" name="Rectangle 3"/>
          <p:cNvSpPr>
            <a:spLocks noGrp="1" noChangeArrowheads="1"/>
          </p:cNvSpPr>
          <p:nvPr>
            <p:ph idx="1"/>
          </p:nvPr>
        </p:nvSpPr>
        <p:spPr/>
        <p:txBody>
          <a:bodyPr/>
          <a:lstStyle/>
          <a:p>
            <a:pPr eaLnBrk="1" hangingPunct="1">
              <a:defRPr/>
            </a:pPr>
            <a:r>
              <a:rPr lang="en-US" sz="2800" dirty="0" smtClean="0"/>
              <a:t>To communicate information</a:t>
            </a:r>
          </a:p>
          <a:p>
            <a:pPr eaLnBrk="1" hangingPunct="1">
              <a:defRPr/>
            </a:pPr>
            <a:r>
              <a:rPr lang="en-US" sz="2800" dirty="0" smtClean="0"/>
              <a:t>To attract/retain the viewer’s interest</a:t>
            </a:r>
          </a:p>
          <a:p>
            <a:pPr eaLnBrk="1" hangingPunct="1">
              <a:defRPr/>
            </a:pPr>
            <a:endParaRPr lang="en-US" dirty="0" smtClean="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final cautions</a:t>
            </a:r>
            <a:endParaRPr lang="en-US" dirty="0"/>
          </a:p>
        </p:txBody>
      </p:sp>
      <p:sp>
        <p:nvSpPr>
          <p:cNvPr id="3" name="Content Placeholder 2"/>
          <p:cNvSpPr>
            <a:spLocks noGrp="1"/>
          </p:cNvSpPr>
          <p:nvPr>
            <p:ph idx="1"/>
          </p:nvPr>
        </p:nvSpPr>
        <p:spPr/>
        <p:txBody>
          <a:bodyPr/>
          <a:lstStyle/>
          <a:p>
            <a:r>
              <a:rPr lang="en-US" dirty="0" smtClean="0"/>
              <a:t>Be careful with color</a:t>
            </a:r>
          </a:p>
          <a:p>
            <a:endParaRPr lang="en-US" dirty="0"/>
          </a:p>
          <a:p>
            <a:r>
              <a:rPr lang="en-US" dirty="0" smtClean="0"/>
              <a:t>Be careful with patterns</a:t>
            </a:r>
            <a:endParaRPr lang="en-US" dirty="0"/>
          </a:p>
        </p:txBody>
      </p:sp>
    </p:spTree>
    <p:extLst>
      <p:ext uri="{BB962C8B-B14F-4D97-AF65-F5344CB8AC3E}">
        <p14:creationId xmlns:p14="http://schemas.microsoft.com/office/powerpoint/2010/main" val="1976243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391400" cy="4927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762000" y="5791199"/>
            <a:ext cx="7772400" cy="646331"/>
          </a:xfrm>
          <a:prstGeom prst="rect">
            <a:avLst/>
          </a:prstGeom>
          <a:noFill/>
        </p:spPr>
        <p:txBody>
          <a:bodyPr wrap="square" rtlCol="0">
            <a:spAutoFit/>
          </a:bodyPr>
          <a:lstStyle/>
          <a:p>
            <a:r>
              <a:rPr lang="en-US" dirty="0" smtClean="0"/>
              <a:t>Figure 1. National </a:t>
            </a:r>
            <a:r>
              <a:rPr lang="en-US" dirty="0"/>
              <a:t>Seismic Hazard Map for 2014 (USGS, http://earthquake.usgs.gov/hazards/products/conterminous</a:t>
            </a:r>
            <a:r>
              <a:rPr lang="en-US" dirty="0" smtClean="0"/>
              <a:t>/)</a:t>
            </a:r>
            <a:endParaRPr lang="en-US" dirty="0"/>
          </a:p>
        </p:txBody>
      </p:sp>
    </p:spTree>
    <p:extLst>
      <p:ext uri="{BB962C8B-B14F-4D97-AF65-F5344CB8AC3E}">
        <p14:creationId xmlns:p14="http://schemas.microsoft.com/office/powerpoint/2010/main" val="36578441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81823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5943600"/>
            <a:ext cx="7772400" cy="1200329"/>
          </a:xfrm>
          <a:prstGeom prst="rect">
            <a:avLst/>
          </a:prstGeom>
          <a:noFill/>
        </p:spPr>
        <p:txBody>
          <a:bodyPr wrap="square" rtlCol="0">
            <a:spAutoFit/>
          </a:bodyPr>
          <a:lstStyle/>
          <a:p>
            <a:r>
              <a:rPr lang="en-US" dirty="0" smtClean="0"/>
              <a:t>Figure 2. Two-percent probability of exceedance in 50 years map of peak ground acceleration (USGS</a:t>
            </a:r>
            <a:r>
              <a:rPr lang="en-US" dirty="0"/>
              <a:t>, </a:t>
            </a:r>
            <a:r>
              <a:rPr lang="en-US" dirty="0" smtClean="0"/>
              <a:t>http://earthquake.usgs.gov/hazards/products/conterminous/2014/2014pga2pct.pdf)</a:t>
            </a:r>
            <a:endParaRPr lang="en-US" dirty="0"/>
          </a:p>
        </p:txBody>
      </p:sp>
    </p:spTree>
    <p:extLst>
      <p:ext uri="{BB962C8B-B14F-4D97-AF65-F5344CB8AC3E}">
        <p14:creationId xmlns:p14="http://schemas.microsoft.com/office/powerpoint/2010/main" val="16479331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7818236"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 y="5943600"/>
            <a:ext cx="7772400" cy="646331"/>
          </a:xfrm>
          <a:prstGeom prst="rect">
            <a:avLst/>
          </a:prstGeom>
          <a:noFill/>
        </p:spPr>
        <p:txBody>
          <a:bodyPr wrap="square" rtlCol="0">
            <a:spAutoFit/>
          </a:bodyPr>
          <a:lstStyle/>
          <a:p>
            <a:r>
              <a:rPr lang="en-US" dirty="0" smtClean="0"/>
              <a:t>Figure 2. Two-percent probability of exceedance in 50 years map of peak ground acceleration (USGS</a:t>
            </a:r>
            <a:r>
              <a:rPr lang="en-US" dirty="0"/>
              <a:t>, </a:t>
            </a:r>
            <a:r>
              <a:rPr lang="en-US" dirty="0" smtClean="0"/>
              <a:t>2016)</a:t>
            </a:r>
            <a:endParaRPr lang="en-US" dirty="0"/>
          </a:p>
        </p:txBody>
      </p:sp>
    </p:spTree>
    <p:extLst>
      <p:ext uri="{BB962C8B-B14F-4D97-AF65-F5344CB8AC3E}">
        <p14:creationId xmlns:p14="http://schemas.microsoft.com/office/powerpoint/2010/main" val="9668419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t>
            </a:r>
            <a:r>
              <a:rPr lang="en-US" dirty="0" err="1" smtClean="0"/>
              <a:t>examPles</a:t>
            </a:r>
            <a:endParaRPr lang="en-US" dirty="0"/>
          </a:p>
        </p:txBody>
      </p:sp>
      <p:sp>
        <p:nvSpPr>
          <p:cNvPr id="3" name="Content Placeholder 2"/>
          <p:cNvSpPr>
            <a:spLocks noGrp="1"/>
          </p:cNvSpPr>
          <p:nvPr>
            <p:ph idx="1"/>
          </p:nvPr>
        </p:nvSpPr>
        <p:spPr/>
        <p:txBody>
          <a:bodyPr/>
          <a:lstStyle/>
          <a:p>
            <a:r>
              <a:rPr lang="en-US" dirty="0">
                <a:hlinkClick r:id="rId2"/>
              </a:rPr>
              <a:t>http://weather.unisys.com/usgs</a:t>
            </a:r>
            <a:r>
              <a:rPr lang="en-US" dirty="0" smtClean="0">
                <a:hlinkClick r:id="rId2"/>
              </a:rPr>
              <a:t>/</a:t>
            </a:r>
            <a:endParaRPr lang="en-US" dirty="0" smtClean="0"/>
          </a:p>
          <a:p>
            <a:endParaRPr lang="en-US" dirty="0"/>
          </a:p>
          <a:p>
            <a:endParaRPr lang="en-US" dirty="0"/>
          </a:p>
        </p:txBody>
      </p:sp>
    </p:spTree>
    <p:extLst>
      <p:ext uri="{BB962C8B-B14F-4D97-AF65-F5344CB8AC3E}">
        <p14:creationId xmlns:p14="http://schemas.microsoft.com/office/powerpoint/2010/main" val="38367286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04800"/>
            <a:ext cx="6215118" cy="636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866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5083737"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7220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0"/>
            <a:ext cx="53578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2634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68580"/>
            <a:ext cx="9058275"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4773" y="6195351"/>
            <a:ext cx="9059227" cy="738664"/>
          </a:xfrm>
          <a:prstGeom prst="rect">
            <a:avLst/>
          </a:prstGeom>
          <a:noFill/>
        </p:spPr>
        <p:txBody>
          <a:bodyPr wrap="square" rtlCol="0">
            <a:spAutoFit/>
          </a:bodyPr>
          <a:lstStyle/>
          <a:p>
            <a:r>
              <a:rPr lang="en-US" sz="1400" b="1" dirty="0"/>
              <a:t>Figure 2: Location of present-day key oil and gas infrastructure in the Gulf of Mexico; </a:t>
            </a:r>
            <a:r>
              <a:rPr lang="en-US" sz="1400" b="1" dirty="0" smtClean="0"/>
              <a:t>Oil and </a:t>
            </a:r>
            <a:r>
              <a:rPr lang="en-US" sz="1400" b="1" dirty="0"/>
              <a:t>Gas Platforms (A), Oil and Gas Wells (B), and Pipelines (C). Cumulative number of </a:t>
            </a:r>
            <a:r>
              <a:rPr lang="en-US" sz="1400" b="1" dirty="0" smtClean="0"/>
              <a:t>oil and </a:t>
            </a:r>
            <a:r>
              <a:rPr lang="en-US" sz="1400" b="1" dirty="0"/>
              <a:t>gas ocean use activities per 4.77 x 4.77 km grid cell in the Gulf of </a:t>
            </a:r>
            <a:r>
              <a:rPr lang="en-US" sz="1400" b="1" dirty="0" smtClean="0"/>
              <a:t>Mexico (D). Number of uses per grid cell.</a:t>
            </a:r>
            <a:endParaRPr lang="en-US" sz="1400" dirty="0"/>
          </a:p>
        </p:txBody>
      </p:sp>
    </p:spTree>
    <p:extLst>
      <p:ext uri="{BB962C8B-B14F-4D97-AF65-F5344CB8AC3E}">
        <p14:creationId xmlns:p14="http://schemas.microsoft.com/office/powerpoint/2010/main" val="21656516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0"/>
            <a:ext cx="69437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0362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janegoodall.be/wp-content/uploads/2013/10/Monkey-on-Computer-332x198.jpg"/>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t="5540"/>
          <a:stretch/>
        </p:blipFill>
        <p:spPr bwMode="auto">
          <a:xfrm>
            <a:off x="0" y="1704974"/>
            <a:ext cx="9147175" cy="5153025"/>
          </a:xfrm>
          <a:prstGeom prst="rect">
            <a:avLst/>
          </a:prstGeom>
          <a:noFill/>
          <a:extLst>
            <a:ext uri="{909E8E84-426E-40DD-AFC4-6F175D3DCCD1}">
              <a14:hiddenFill xmlns:a14="http://schemas.microsoft.com/office/drawing/2010/main">
                <a:solidFill>
                  <a:srgbClr val="FFFFFF"/>
                </a:solidFill>
              </a14:hiddenFill>
            </a:ext>
          </a:extLst>
        </p:spPr>
      </p:pic>
      <p:sp>
        <p:nvSpPr>
          <p:cNvPr id="5122" name="Rectangle 2"/>
          <p:cNvSpPr>
            <a:spLocks noGrp="1" noChangeArrowheads="1"/>
          </p:cNvSpPr>
          <p:nvPr>
            <p:ph type="title"/>
          </p:nvPr>
        </p:nvSpPr>
        <p:spPr/>
        <p:txBody>
          <a:bodyPr/>
          <a:lstStyle/>
          <a:p>
            <a:r>
              <a:rPr lang="en-US"/>
              <a:t>GIS and Cartography</a:t>
            </a:r>
          </a:p>
        </p:txBody>
      </p:sp>
      <p:sp>
        <p:nvSpPr>
          <p:cNvPr id="5123" name="Rectangle 3"/>
          <p:cNvSpPr>
            <a:spLocks noGrp="1" noChangeArrowheads="1"/>
          </p:cNvSpPr>
          <p:nvPr>
            <p:ph idx="1"/>
          </p:nvPr>
        </p:nvSpPr>
        <p:spPr>
          <a:xfrm>
            <a:off x="768097" y="2286000"/>
            <a:ext cx="4565904" cy="4023360"/>
          </a:xfrm>
        </p:spPr>
        <p:txBody>
          <a:bodyPr/>
          <a:lstStyle/>
          <a:p>
            <a:r>
              <a:rPr lang="en-US" sz="2800" dirty="0"/>
              <a:t>With today’s GIS technology, anyone can make some sort of map.</a:t>
            </a:r>
          </a:p>
          <a:p>
            <a:r>
              <a:rPr lang="en-US" sz="2800" dirty="0"/>
              <a:t>The goal is to make a map using proper cartographic principles</a:t>
            </a:r>
          </a:p>
        </p:txBody>
      </p:sp>
    </p:spTree>
    <p:extLst>
      <p:ext uri="{BB962C8B-B14F-4D97-AF65-F5344CB8AC3E}">
        <p14:creationId xmlns:p14="http://schemas.microsoft.com/office/powerpoint/2010/main" val="14406293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8730974"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0604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1371600"/>
            <a:ext cx="900208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09381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cartastrophe.files.wordpress.com/2011/02/noise-map-one.png?w=6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48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711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gretchenpeterson.com/blog/wp-content/uploads/2014/11/B2Y_bKQIIAEGsH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3013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112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1.bp.blogspot.com/-8iH7kXC4shs/Uh4ZmHIIXdI/AAAAAAAACA0/ZSsHZ4afCuM/s1600/terrible_map_2808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697" y="0"/>
            <a:ext cx="470630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2362200"/>
            <a:ext cx="3810000" cy="1754326"/>
          </a:xfrm>
          <a:prstGeom prst="rect">
            <a:avLst/>
          </a:prstGeom>
          <a:noFill/>
        </p:spPr>
        <p:txBody>
          <a:bodyPr wrap="square" lIns="91440" tIns="45720" rIns="91440" bIns="45720">
            <a:spAutoFit/>
          </a:bodyPr>
          <a:lstStyle/>
          <a:p>
            <a:pPr algn="ctr"/>
            <a:r>
              <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Don’t make </a:t>
            </a:r>
            <a:r>
              <a:rPr lang="en-US" sz="54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ugly maps</a:t>
            </a:r>
            <a:endParaRPr lang="en-U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800690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Cartography with ArcMap</a:t>
            </a:r>
            <a:endParaRPr lang="en-US" dirty="0"/>
          </a:p>
        </p:txBody>
      </p:sp>
      <p:sp>
        <p:nvSpPr>
          <p:cNvPr id="3" name="Text Placeholder 2"/>
          <p:cNvSpPr>
            <a:spLocks noGrp="1"/>
          </p:cNvSpPr>
          <p:nvPr>
            <p:ph type="body" idx="1"/>
          </p:nvPr>
        </p:nvSpPr>
        <p:spPr/>
        <p:txBody>
          <a:bodyPr/>
          <a:lstStyle/>
          <a:p>
            <a:endParaRPr lang="en-US"/>
          </a:p>
        </p:txBody>
      </p:sp>
      <p:pic>
        <p:nvPicPr>
          <p:cNvPr id="20482" name="Picture 2" descr="http://www.bgcarto.com/wp-content/uploads/2012/06/ai-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04" t="8516" r="-104" b="29295"/>
          <a:stretch/>
        </p:blipFill>
        <p:spPr bwMode="auto">
          <a:xfrm>
            <a:off x="0" y="-19050"/>
            <a:ext cx="91440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546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ArcMap</a:t>
            </a:r>
            <a:r>
              <a:rPr lang="en-US" dirty="0" smtClean="0"/>
              <a:t> Views</a:t>
            </a:r>
            <a:endParaRPr lang="en-US" dirty="0"/>
          </a:p>
        </p:txBody>
      </p:sp>
      <p:sp>
        <p:nvSpPr>
          <p:cNvPr id="5" name="Text Placeholder 4"/>
          <p:cNvSpPr>
            <a:spLocks noGrp="1"/>
          </p:cNvSpPr>
          <p:nvPr>
            <p:ph type="body" idx="1"/>
          </p:nvPr>
        </p:nvSpPr>
        <p:spPr/>
        <p:txBody>
          <a:bodyPr/>
          <a:lstStyle/>
          <a:p>
            <a:r>
              <a:rPr lang="en-US" dirty="0" smtClean="0"/>
              <a:t>Data View</a:t>
            </a:r>
            <a:endParaRPr lang="en-US" dirty="0"/>
          </a:p>
        </p:txBody>
      </p:sp>
      <p:sp>
        <p:nvSpPr>
          <p:cNvPr id="9" name="Content Placeholder 8"/>
          <p:cNvSpPr>
            <a:spLocks noGrp="1"/>
          </p:cNvSpPr>
          <p:nvPr>
            <p:ph sz="half" idx="2"/>
          </p:nvPr>
        </p:nvSpPr>
        <p:spPr/>
        <p:txBody>
          <a:bodyPr/>
          <a:lstStyle/>
          <a:p>
            <a:r>
              <a:rPr lang="en-US" dirty="0" smtClean="0"/>
              <a:t>Good for manipulating layers </a:t>
            </a:r>
          </a:p>
          <a:p>
            <a:r>
              <a:rPr lang="en-US" dirty="0" smtClean="0"/>
              <a:t>Only one data frame visible at a time</a:t>
            </a:r>
          </a:p>
          <a:p>
            <a:r>
              <a:rPr lang="en-US" dirty="0" smtClean="0"/>
              <a:t>Zoom/pan moves map focus</a:t>
            </a:r>
            <a:endParaRPr lang="en-US" dirty="0"/>
          </a:p>
        </p:txBody>
      </p:sp>
      <p:sp>
        <p:nvSpPr>
          <p:cNvPr id="6" name="Text Placeholder 5"/>
          <p:cNvSpPr>
            <a:spLocks noGrp="1"/>
          </p:cNvSpPr>
          <p:nvPr>
            <p:ph type="body" sz="quarter" idx="3"/>
          </p:nvPr>
        </p:nvSpPr>
        <p:spPr/>
        <p:txBody>
          <a:bodyPr/>
          <a:lstStyle/>
          <a:p>
            <a:r>
              <a:rPr lang="en-US" dirty="0" smtClean="0"/>
              <a:t>Layout View</a:t>
            </a:r>
            <a:endParaRPr lang="en-US" dirty="0"/>
          </a:p>
        </p:txBody>
      </p:sp>
      <p:sp>
        <p:nvSpPr>
          <p:cNvPr id="7" name="Content Placeholder 6"/>
          <p:cNvSpPr>
            <a:spLocks noGrp="1"/>
          </p:cNvSpPr>
          <p:nvPr>
            <p:ph sz="quarter" idx="4"/>
          </p:nvPr>
        </p:nvSpPr>
        <p:spPr/>
        <p:txBody>
          <a:bodyPr/>
          <a:lstStyle/>
          <a:p>
            <a:r>
              <a:rPr lang="en-US" dirty="0" smtClean="0"/>
              <a:t>Use for planning map output</a:t>
            </a:r>
          </a:p>
          <a:p>
            <a:r>
              <a:rPr lang="en-US" dirty="0" smtClean="0"/>
              <a:t>Multiple data frames visible</a:t>
            </a:r>
          </a:p>
          <a:p>
            <a:r>
              <a:rPr lang="en-US" dirty="0" smtClean="0"/>
              <a:t>Zoom/pan moves paper</a:t>
            </a:r>
            <a:endParaRPr lang="en-US" dirty="0"/>
          </a:p>
        </p:txBody>
      </p:sp>
    </p:spTree>
    <p:extLst>
      <p:ext uri="{BB962C8B-B14F-4D97-AF65-F5344CB8AC3E}">
        <p14:creationId xmlns:p14="http://schemas.microsoft.com/office/powerpoint/2010/main" val="31870633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View</a:t>
            </a:r>
            <a:endParaRPr lang="en-US" dirty="0"/>
          </a:p>
        </p:txBody>
      </p:sp>
      <p:pic>
        <p:nvPicPr>
          <p:cNvPr id="4" name="Content Placeholder 3" descr="Untitled - ArcMap - ArcInf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828800"/>
            <a:ext cx="7993921" cy="4835945"/>
          </a:xfrm>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616" r="61274" b="86126"/>
          <a:stretch/>
        </p:blipFill>
        <p:spPr bwMode="auto">
          <a:xfrm>
            <a:off x="2804959" y="1093592"/>
            <a:ext cx="5881841" cy="344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2804959" y="1438275"/>
            <a:ext cx="914400" cy="771525"/>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096000" y="1438275"/>
            <a:ext cx="2514600" cy="7715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9131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Layout View</a:t>
            </a:r>
            <a:endParaRPr lang="en-US" dirty="0"/>
          </a:p>
        </p:txBody>
      </p:sp>
      <p:pic>
        <p:nvPicPr>
          <p:cNvPr id="4" name="Content Placeholder 3" descr="Untitled - ArcMap - ArcInf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00" y="1905000"/>
            <a:ext cx="7991856" cy="4834696"/>
          </a:xfrm>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76" t="21978" r="55491" b="71566"/>
          <a:stretch/>
        </p:blipFill>
        <p:spPr bwMode="auto">
          <a:xfrm>
            <a:off x="3657600" y="914400"/>
            <a:ext cx="474953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a:off x="3657600" y="1514475"/>
            <a:ext cx="381000" cy="5038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791200" y="1514475"/>
            <a:ext cx="2615930" cy="50387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0803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Arc’s Scale Interface</a:t>
            </a:r>
            <a:endParaRPr lang="en-US" dirty="0"/>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286250" y="881941"/>
            <a:ext cx="4259263" cy="506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4"/>
          <p:cNvSpPr>
            <a:spLocks noGrp="1"/>
          </p:cNvSpPr>
          <p:nvPr>
            <p:ph type="body" sz="half" idx="2"/>
          </p:nvPr>
        </p:nvSpPr>
        <p:spPr/>
        <p:txBody>
          <a:bodyPr>
            <a:normAutofit/>
          </a:bodyPr>
          <a:lstStyle/>
          <a:p>
            <a:pPr algn="l"/>
            <a:r>
              <a:rPr lang="en-US" sz="1800" dirty="0"/>
              <a:t>Auto</a:t>
            </a:r>
          </a:p>
          <a:p>
            <a:pPr lvl="1"/>
            <a:r>
              <a:rPr lang="en-US" sz="1400" dirty="0"/>
              <a:t>Determined by zoom level; can change extent or scale</a:t>
            </a:r>
          </a:p>
          <a:p>
            <a:pPr algn="l"/>
            <a:r>
              <a:rPr lang="en-US" sz="1800" dirty="0"/>
              <a:t>Fixed scale</a:t>
            </a:r>
          </a:p>
          <a:p>
            <a:pPr lvl="1"/>
            <a:r>
              <a:rPr lang="en-US" sz="1400" dirty="0"/>
              <a:t>Set by you; size of data frame affects extent</a:t>
            </a:r>
          </a:p>
          <a:p>
            <a:pPr algn="l"/>
            <a:r>
              <a:rPr lang="en-US" sz="1800" dirty="0"/>
              <a:t>Fixed extent</a:t>
            </a:r>
          </a:p>
          <a:p>
            <a:pPr lvl="1"/>
            <a:r>
              <a:rPr lang="en-US" sz="1400" dirty="0"/>
              <a:t>Set by you; size of data frame changes scale</a:t>
            </a:r>
          </a:p>
        </p:txBody>
      </p:sp>
    </p:spTree>
    <p:extLst>
      <p:ext uri="{BB962C8B-B14F-4D97-AF65-F5344CB8AC3E}">
        <p14:creationId xmlns:p14="http://schemas.microsoft.com/office/powerpoint/2010/main" val="656996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z="3600" dirty="0" smtClean="0"/>
              <a:t>Cartography Gone Wrong</a:t>
            </a:r>
            <a:endParaRPr lang="en-US" sz="3600" dirty="0"/>
          </a:p>
        </p:txBody>
      </p:sp>
      <p:pic>
        <p:nvPicPr>
          <p:cNvPr id="17417" name="Picture 9" descr="Leprosy in SEA Regio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0" y="70841"/>
            <a:ext cx="9144000" cy="67871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2" name="Rectangle 4"/>
          <p:cNvSpPr>
            <a:spLocks noChangeArrowheads="1"/>
          </p:cNvSpPr>
          <p:nvPr/>
        </p:nvSpPr>
        <p:spPr bwMode="auto">
          <a:xfrm>
            <a:off x="2730500" y="-331788"/>
            <a:ext cx="72961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extLst>
      <p:ext uri="{BB962C8B-B14F-4D97-AF65-F5344CB8AC3E}">
        <p14:creationId xmlns:p14="http://schemas.microsoft.com/office/powerpoint/2010/main" val="2278919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Scaling Features</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1000" y="2057400"/>
            <a:ext cx="4618758" cy="363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p:txBody>
          <a:bodyPr/>
          <a:lstStyle/>
          <a:p>
            <a:r>
              <a:rPr lang="en-US" dirty="0" smtClean="0"/>
              <a:t>Choose when to display certain features to aid readability </a:t>
            </a:r>
            <a:endParaRPr lang="en-US" dirty="0"/>
          </a:p>
        </p:txBody>
      </p:sp>
      <p:sp>
        <p:nvSpPr>
          <p:cNvPr id="5" name="Oval 4"/>
          <p:cNvSpPr/>
          <p:nvPr/>
        </p:nvSpPr>
        <p:spPr>
          <a:xfrm>
            <a:off x="3810000" y="3876673"/>
            <a:ext cx="3200400" cy="96202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3428999"/>
            <a:ext cx="1705213" cy="1409897"/>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175" y="4724400"/>
            <a:ext cx="2162995" cy="1481140"/>
          </a:xfrm>
          <a:prstGeom prst="rect">
            <a:avLst/>
          </a:prstGeom>
          <a:ln>
            <a:noFill/>
          </a:ln>
          <a:effectLst>
            <a:outerShdw blurRad="292100" dist="139700" dir="2700000" algn="tl" rotWithShape="0">
              <a:srgbClr val="333333">
                <a:alpha val="65000"/>
              </a:srgbClr>
            </a:outerShdw>
          </a:effectLst>
        </p:spPr>
      </p:pic>
      <p:sp>
        <p:nvSpPr>
          <p:cNvPr id="9" name="Curved Down Arrow 8"/>
          <p:cNvSpPr/>
          <p:nvPr/>
        </p:nvSpPr>
        <p:spPr>
          <a:xfrm rot="2598844">
            <a:off x="2489483" y="3922926"/>
            <a:ext cx="891308" cy="619127"/>
          </a:xfrm>
          <a:prstGeom prst="curvedDownArrow">
            <a:avLst>
              <a:gd name="adj1" fmla="val 25000"/>
              <a:gd name="adj2" fmla="val 52255"/>
              <a:gd name="adj3" fmla="val 2381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346101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Labeling Features</a:t>
            </a:r>
            <a:endParaRPr lang="en-US" dirty="0"/>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33800" y="1676400"/>
            <a:ext cx="5124739"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half" idx="2"/>
          </p:nvPr>
        </p:nvSpPr>
        <p:spPr>
          <a:xfrm>
            <a:off x="658906" y="2590799"/>
            <a:ext cx="3074894" cy="2895601"/>
          </a:xfrm>
        </p:spPr>
        <p:txBody>
          <a:bodyPr/>
          <a:lstStyle/>
          <a:p>
            <a:r>
              <a:rPr lang="en-US" dirty="0" smtClean="0"/>
              <a:t>Each layer has a default field for labeling</a:t>
            </a:r>
          </a:p>
          <a:p>
            <a:r>
              <a:rPr lang="en-US" dirty="0" smtClean="0"/>
              <a:t>Many options beyond the default to improve your map labeling – don’t be afraid to experiment</a:t>
            </a:r>
            <a:endParaRPr lang="en-US" dirty="0"/>
          </a:p>
        </p:txBody>
      </p:sp>
    </p:spTree>
    <p:extLst>
      <p:ext uri="{BB962C8B-B14F-4D97-AF65-F5344CB8AC3E}">
        <p14:creationId xmlns:p14="http://schemas.microsoft.com/office/powerpoint/2010/main" val="29394603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Labeling Rules</a:t>
            </a:r>
            <a:endParaRPr lang="en-US" dirty="0"/>
          </a:p>
        </p:txBody>
      </p:sp>
      <p:sp>
        <p:nvSpPr>
          <p:cNvPr id="4" name="Text Placeholder 3"/>
          <p:cNvSpPr>
            <a:spLocks noGrp="1"/>
          </p:cNvSpPr>
          <p:nvPr>
            <p:ph idx="1"/>
          </p:nvPr>
        </p:nvSpPr>
        <p:spPr/>
        <p:txBody>
          <a:bodyPr/>
          <a:lstStyle/>
          <a:p>
            <a:r>
              <a:rPr lang="en-US" dirty="0" smtClean="0"/>
              <a:t>Positioning rules for point features</a:t>
            </a:r>
            <a:endParaRPr lang="en-US" dirty="0"/>
          </a:p>
        </p:txBody>
      </p:sp>
      <p:pic>
        <p:nvPicPr>
          <p:cNvPr id="13314" name="Picture 2" descr="http://www.svgopen.org/2002/papers/dahinden__good_map_graphics/labe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87" y="3450283"/>
            <a:ext cx="4210050" cy="240982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657787" y="4424364"/>
            <a:ext cx="1284751" cy="461665"/>
            <a:chOff x="5649449" y="2883841"/>
            <a:chExt cx="1284751" cy="461665"/>
          </a:xfrm>
        </p:grpSpPr>
        <p:sp>
          <p:nvSpPr>
            <p:cNvPr id="5" name="Donut 4"/>
            <p:cNvSpPr/>
            <p:nvPr/>
          </p:nvSpPr>
          <p:spPr>
            <a:xfrm>
              <a:off x="6781800" y="3038475"/>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5649449" y="2883841"/>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5" name="Group 14"/>
          <p:cNvGrpSpPr/>
          <p:nvPr/>
        </p:nvGrpSpPr>
        <p:grpSpPr>
          <a:xfrm>
            <a:off x="6405000" y="4424365"/>
            <a:ext cx="1275226" cy="461665"/>
            <a:chOff x="6829425" y="3331517"/>
            <a:chExt cx="1275226" cy="461665"/>
          </a:xfrm>
        </p:grpSpPr>
        <p:sp>
          <p:nvSpPr>
            <p:cNvPr id="7" name="Donut 6"/>
            <p:cNvSpPr/>
            <p:nvPr/>
          </p:nvSpPr>
          <p:spPr>
            <a:xfrm>
              <a:off x="6829425" y="3486150"/>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6905625" y="3331517"/>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6" name="Group 15"/>
          <p:cNvGrpSpPr/>
          <p:nvPr/>
        </p:nvGrpSpPr>
        <p:grpSpPr>
          <a:xfrm>
            <a:off x="6220387" y="3752555"/>
            <a:ext cx="1322851" cy="461665"/>
            <a:chOff x="6781800" y="3872210"/>
            <a:chExt cx="1322851" cy="461665"/>
          </a:xfrm>
        </p:grpSpPr>
        <p:sp>
          <p:nvSpPr>
            <p:cNvPr id="8" name="Donut 7"/>
            <p:cNvSpPr/>
            <p:nvPr/>
          </p:nvSpPr>
          <p:spPr>
            <a:xfrm>
              <a:off x="6781800" y="4181475"/>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Rectangle 13"/>
            <p:cNvSpPr/>
            <p:nvPr/>
          </p:nvSpPr>
          <p:spPr>
            <a:xfrm>
              <a:off x="6905625" y="3872210"/>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7" name="Group 16"/>
          <p:cNvGrpSpPr/>
          <p:nvPr/>
        </p:nvGrpSpPr>
        <p:grpSpPr>
          <a:xfrm>
            <a:off x="6248400" y="5195890"/>
            <a:ext cx="1275226" cy="531168"/>
            <a:chOff x="6172200" y="4410075"/>
            <a:chExt cx="1275226" cy="531168"/>
          </a:xfrm>
        </p:grpSpPr>
        <p:sp>
          <p:nvSpPr>
            <p:cNvPr id="9" name="Donut 8"/>
            <p:cNvSpPr/>
            <p:nvPr/>
          </p:nvSpPr>
          <p:spPr>
            <a:xfrm>
              <a:off x="6172200" y="4410075"/>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6248400" y="4479578"/>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22" name="Group 21"/>
          <p:cNvGrpSpPr/>
          <p:nvPr/>
        </p:nvGrpSpPr>
        <p:grpSpPr>
          <a:xfrm>
            <a:off x="3611099" y="6029032"/>
            <a:ext cx="1199026" cy="614065"/>
            <a:chOff x="5377986" y="5476877"/>
            <a:chExt cx="1199026" cy="614065"/>
          </a:xfrm>
        </p:grpSpPr>
        <p:sp>
          <p:nvSpPr>
            <p:cNvPr id="11" name="Donut 10"/>
            <p:cNvSpPr/>
            <p:nvPr/>
          </p:nvSpPr>
          <p:spPr>
            <a:xfrm>
              <a:off x="5901299" y="5476877"/>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Rectangle 19"/>
            <p:cNvSpPr/>
            <p:nvPr/>
          </p:nvSpPr>
          <p:spPr>
            <a:xfrm>
              <a:off x="5377986" y="5629277"/>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19" name="Group 18"/>
          <p:cNvGrpSpPr/>
          <p:nvPr/>
        </p:nvGrpSpPr>
        <p:grpSpPr>
          <a:xfrm>
            <a:off x="811311" y="3736033"/>
            <a:ext cx="1294276" cy="494707"/>
            <a:chOff x="6610350" y="5158085"/>
            <a:chExt cx="1294276" cy="494707"/>
          </a:xfrm>
        </p:grpSpPr>
        <p:sp>
          <p:nvSpPr>
            <p:cNvPr id="10" name="Donut 9"/>
            <p:cNvSpPr/>
            <p:nvPr/>
          </p:nvSpPr>
          <p:spPr>
            <a:xfrm>
              <a:off x="7752226" y="5500392"/>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a:off x="6610350" y="5158085"/>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24" name="Group 23"/>
          <p:cNvGrpSpPr/>
          <p:nvPr/>
        </p:nvGrpSpPr>
        <p:grpSpPr>
          <a:xfrm>
            <a:off x="848287" y="5195890"/>
            <a:ext cx="1257300" cy="498126"/>
            <a:chOff x="6610350" y="5121624"/>
            <a:chExt cx="1257300" cy="498126"/>
          </a:xfrm>
        </p:grpSpPr>
        <p:sp>
          <p:nvSpPr>
            <p:cNvPr id="25" name="Donut 24"/>
            <p:cNvSpPr/>
            <p:nvPr/>
          </p:nvSpPr>
          <p:spPr>
            <a:xfrm>
              <a:off x="7715250" y="5121624"/>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6610350" y="5158085"/>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grpSp>
        <p:nvGrpSpPr>
          <p:cNvPr id="27" name="Group 26"/>
          <p:cNvGrpSpPr/>
          <p:nvPr/>
        </p:nvGrpSpPr>
        <p:grpSpPr>
          <a:xfrm>
            <a:off x="3572999" y="2761955"/>
            <a:ext cx="1199026" cy="599484"/>
            <a:chOff x="6610350" y="5158085"/>
            <a:chExt cx="1199026" cy="599484"/>
          </a:xfrm>
        </p:grpSpPr>
        <p:sp>
          <p:nvSpPr>
            <p:cNvPr id="28" name="Donut 27"/>
            <p:cNvSpPr/>
            <p:nvPr/>
          </p:nvSpPr>
          <p:spPr>
            <a:xfrm>
              <a:off x="7171763" y="5605169"/>
              <a:ext cx="152400" cy="152400"/>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6610350" y="5158085"/>
              <a:ext cx="1199026" cy="461665"/>
            </a:xfrm>
            <a:prstGeom prst="rect">
              <a:avLst/>
            </a:prstGeom>
            <a:noFill/>
          </p:spPr>
          <p:txBody>
            <a:bodyPr wrap="square" lIns="91440" tIns="45720" rIns="91440" bIns="45720">
              <a:spAutoFit/>
            </a:bodyPr>
            <a:lstStyle/>
            <a:p>
              <a:pPr algn="ctr"/>
              <a:r>
                <a:rPr lang="en-US" sz="2400" b="0" cap="none" spc="0" dirty="0" smtClean="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rPr>
                <a:t>Rome</a:t>
              </a:r>
              <a:endParaRPr lang="en-US" sz="2400" b="0" cap="none" spc="0" dirty="0">
                <a:ln w="18415" cmpd="sng">
                  <a:noFill/>
                  <a:prstDash val="solid"/>
                </a:ln>
                <a:solidFill>
                  <a:schemeClr val="accent1"/>
                </a:solidFill>
                <a:effectLst>
                  <a:outerShdw blurRad="63500" dir="3600000" algn="tl" rotWithShape="0">
                    <a:srgbClr val="000000">
                      <a:alpha val="70000"/>
                    </a:srgbClr>
                  </a:outerShdw>
                </a:effectLst>
                <a:latin typeface="Arial Black" pitchFamily="34" charset="0"/>
              </a:endParaRPr>
            </a:p>
          </p:txBody>
        </p:sp>
      </p:grpSp>
    </p:spTree>
    <p:extLst>
      <p:ext uri="{BB962C8B-B14F-4D97-AF65-F5344CB8AC3E}">
        <p14:creationId xmlns:p14="http://schemas.microsoft.com/office/powerpoint/2010/main" val="5464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Titles and Other Text</a:t>
            </a:r>
            <a:endParaRPr lang="en-US" dirty="0"/>
          </a:p>
        </p:txBody>
      </p:sp>
      <p:sp>
        <p:nvSpPr>
          <p:cNvPr id="3" name="Content Placeholder 2"/>
          <p:cNvSpPr>
            <a:spLocks noGrp="1"/>
          </p:cNvSpPr>
          <p:nvPr>
            <p:ph idx="1"/>
          </p:nvPr>
        </p:nvSpPr>
        <p:spPr/>
        <p:txBody>
          <a:bodyPr/>
          <a:lstStyle/>
          <a:p>
            <a:pPr>
              <a:lnSpc>
                <a:spcPct val="200000"/>
              </a:lnSpc>
            </a:pPr>
            <a:r>
              <a:rPr lang="en-US" dirty="0" smtClean="0"/>
              <a:t>Typography Principles</a:t>
            </a:r>
          </a:p>
          <a:p>
            <a:pPr lvl="1">
              <a:lnSpc>
                <a:spcPct val="200000"/>
              </a:lnSpc>
            </a:pPr>
            <a:r>
              <a:rPr lang="en-US" dirty="0" smtClean="0"/>
              <a:t>PEOPLE READ THINGS IN CAPS MORE SLOWLY</a:t>
            </a:r>
          </a:p>
          <a:p>
            <a:pPr lvl="1">
              <a:lnSpc>
                <a:spcPct val="200000"/>
              </a:lnSpc>
            </a:pPr>
            <a:r>
              <a:rPr lang="en-US" dirty="0" smtClean="0"/>
              <a:t>The 3-Font Rule is sacred.  Two is better</a:t>
            </a:r>
          </a:p>
          <a:p>
            <a:endParaRPr lang="en-US" dirty="0"/>
          </a:p>
        </p:txBody>
      </p:sp>
    </p:spTree>
    <p:extLst>
      <p:ext uri="{BB962C8B-B14F-4D97-AF65-F5344CB8AC3E}">
        <p14:creationId xmlns:p14="http://schemas.microsoft.com/office/powerpoint/2010/main" val="4344836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Interface</a:t>
            </a:r>
            <a:endParaRPr lang="en-US" dirty="0"/>
          </a:p>
        </p:txBody>
      </p:sp>
      <p:sp>
        <p:nvSpPr>
          <p:cNvPr id="5" name="Content Placeholder 4"/>
          <p:cNvSpPr>
            <a:spLocks noGrp="1"/>
          </p:cNvSpPr>
          <p:nvPr>
            <p:ph sz="half" idx="1"/>
          </p:nvPr>
        </p:nvSpPr>
        <p:spPr/>
        <p:txBody>
          <a:bodyPr/>
          <a:lstStyle/>
          <a:p>
            <a:r>
              <a:rPr lang="en-US" dirty="0" smtClean="0"/>
              <a:t>Default is Arial</a:t>
            </a:r>
          </a:p>
          <a:p>
            <a:r>
              <a:rPr lang="en-US" dirty="0" smtClean="0"/>
              <a:t>Live a little, but don’t interfere with readability</a:t>
            </a:r>
            <a:endParaRPr lang="en-US" dirty="0"/>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492625" y="2492315"/>
            <a:ext cx="3565525" cy="361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18378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Legends</a:t>
            </a:r>
            <a:br>
              <a:rPr lang="en-US" dirty="0" smtClean="0"/>
            </a:br>
            <a:r>
              <a:rPr lang="en-US" sz="3200" dirty="0" smtClean="0"/>
              <a:t>The Good, the Bad and the Ugly</a:t>
            </a:r>
            <a:endParaRPr lang="en-US" dirty="0"/>
          </a:p>
        </p:txBody>
      </p:sp>
      <p:sp>
        <p:nvSpPr>
          <p:cNvPr id="3" name="Content Placeholder 2"/>
          <p:cNvSpPr>
            <a:spLocks noGrp="1"/>
          </p:cNvSpPr>
          <p:nvPr>
            <p:ph idx="1"/>
          </p:nvPr>
        </p:nvSpPr>
        <p:spPr/>
        <p:txBody>
          <a:bodyPr/>
          <a:lstStyle/>
          <a:p>
            <a:r>
              <a:rPr lang="en-US" dirty="0" smtClean="0"/>
              <a:t>Find something more useful than Legend for the title</a:t>
            </a:r>
          </a:p>
          <a:p>
            <a:r>
              <a:rPr lang="en-US" dirty="0" smtClean="0"/>
              <a:t>The Legend Wizard is not really your friend – click through it, then come back and adjust things.</a:t>
            </a:r>
          </a:p>
          <a:p>
            <a:endParaRPr lang="en-US" dirty="0"/>
          </a:p>
        </p:txBody>
      </p:sp>
      <p:pic>
        <p:nvPicPr>
          <p:cNvPr id="21508" name="Picture 4" descr="http://betterevaluation.org/sites/default/files/GISMapping.png"/>
          <p:cNvPicPr>
            <a:picLocks noChangeAspect="1" noChangeArrowheads="1"/>
          </p:cNvPicPr>
          <p:nvPr/>
        </p:nvPicPr>
        <p:blipFill rotWithShape="1">
          <a:blip r:embed="rId2">
            <a:extLst>
              <a:ext uri="{28A0092B-C50C-407E-A947-70E740481C1C}">
                <a14:useLocalDpi xmlns:a14="http://schemas.microsoft.com/office/drawing/2010/main" val="0"/>
              </a:ext>
            </a:extLst>
          </a:blip>
          <a:srcRect l="26929" t="63499" r="50000" b="8672"/>
          <a:stretch/>
        </p:blipFill>
        <p:spPr bwMode="auto">
          <a:xfrm>
            <a:off x="6400800" y="4057650"/>
            <a:ext cx="1898650" cy="1757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10" name="Picture 6" descr="http://www.azavea.com/blogs/atlas/wp-content/uploads/2014/10/Bad_map-1024x658.png"/>
          <p:cNvPicPr>
            <a:picLocks noChangeAspect="1" noChangeArrowheads="1"/>
          </p:cNvPicPr>
          <p:nvPr/>
        </p:nvPicPr>
        <p:blipFill rotWithShape="1">
          <a:blip r:embed="rId3">
            <a:extLst>
              <a:ext uri="{28A0092B-C50C-407E-A947-70E740481C1C}">
                <a14:useLocalDpi xmlns:a14="http://schemas.microsoft.com/office/drawing/2010/main" val="0"/>
              </a:ext>
            </a:extLst>
          </a:blip>
          <a:srcRect l="4264" t="70770" r="75228" b="2102"/>
          <a:stretch/>
        </p:blipFill>
        <p:spPr bwMode="auto">
          <a:xfrm>
            <a:off x="762000" y="4114800"/>
            <a:ext cx="2000250" cy="17002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12" name="Picture 8" descr="https://desktop.arcgis.com/en/desktop/latest/map/web-maps-and-services/GUID-76C9AD33-8E84-4912-9C8B-6EE144A22D8E-web.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114800"/>
            <a:ext cx="2019300" cy="19335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53523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Arrow</a:t>
            </a:r>
            <a:endParaRPr lang="en-US" dirty="0"/>
          </a:p>
        </p:txBody>
      </p:sp>
      <p:sp>
        <p:nvSpPr>
          <p:cNvPr id="3" name="Content Placeholder 2"/>
          <p:cNvSpPr>
            <a:spLocks noGrp="1"/>
          </p:cNvSpPr>
          <p:nvPr>
            <p:ph sz="half" idx="1"/>
          </p:nvPr>
        </p:nvSpPr>
        <p:spPr/>
        <p:txBody>
          <a:bodyPr/>
          <a:lstStyle/>
          <a:p>
            <a:r>
              <a:rPr lang="en-US" dirty="0" smtClean="0"/>
              <a:t>When do you need one?</a:t>
            </a:r>
          </a:p>
          <a:p>
            <a:r>
              <a:rPr lang="en-US" dirty="0" smtClean="0"/>
              <a:t>Other directional options</a:t>
            </a:r>
          </a:p>
          <a:p>
            <a:pPr lvl="1"/>
            <a:r>
              <a:rPr lang="en-US" dirty="0" smtClean="0"/>
              <a:t>Grids and </a:t>
            </a:r>
            <a:r>
              <a:rPr lang="en-US" dirty="0" err="1" smtClean="0"/>
              <a:t>Graticules</a:t>
            </a:r>
            <a:r>
              <a:rPr lang="en-US" dirty="0" smtClean="0"/>
              <a:t> (more later)</a:t>
            </a:r>
          </a:p>
          <a:p>
            <a:endParaRPr lang="en-US" dirty="0"/>
          </a:p>
        </p:txBody>
      </p:sp>
      <p:sp>
        <p:nvSpPr>
          <p:cNvPr id="4" name="Content Placeholder 3"/>
          <p:cNvSpPr>
            <a:spLocks noGrp="1"/>
          </p:cNvSpPr>
          <p:nvPr>
            <p:ph sz="half" idx="2"/>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981200"/>
            <a:ext cx="407987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6687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Finishing the Map</a:t>
            </a:r>
            <a:endParaRPr lang="en-US" dirty="0"/>
          </a:p>
        </p:txBody>
      </p:sp>
      <p:sp>
        <p:nvSpPr>
          <p:cNvPr id="3" name="Content Placeholder 2"/>
          <p:cNvSpPr>
            <a:spLocks noGrp="1"/>
          </p:cNvSpPr>
          <p:nvPr>
            <p:ph idx="1"/>
          </p:nvPr>
        </p:nvSpPr>
        <p:spPr/>
        <p:txBody>
          <a:bodyPr/>
          <a:lstStyle/>
          <a:p>
            <a:r>
              <a:rPr lang="en-US" dirty="0" err="1" smtClean="0"/>
              <a:t>Neatlines</a:t>
            </a:r>
            <a:endParaRPr lang="en-US" dirty="0" smtClean="0"/>
          </a:p>
          <a:p>
            <a:r>
              <a:rPr lang="en-US" dirty="0" smtClean="0"/>
              <a:t>Additional data frames</a:t>
            </a:r>
          </a:p>
          <a:p>
            <a:r>
              <a:rPr lang="en-US" dirty="0" smtClean="0"/>
              <a:t>Check for balance</a:t>
            </a:r>
          </a:p>
          <a:p>
            <a:r>
              <a:rPr lang="en-US" dirty="0" smtClean="0"/>
              <a:t>Get feedback from peers</a:t>
            </a:r>
          </a:p>
          <a:p>
            <a:r>
              <a:rPr lang="en-US" dirty="0" smtClean="0"/>
              <a:t>Exporting/Printing</a:t>
            </a:r>
          </a:p>
          <a:p>
            <a:pPr lvl="1"/>
            <a:r>
              <a:rPr lang="en-US" dirty="0" smtClean="0"/>
              <a:t>For this class, you will usually export to JPG for inclusion in a report</a:t>
            </a:r>
            <a:endParaRPr lang="en-US" dirty="0"/>
          </a:p>
        </p:txBody>
      </p:sp>
    </p:spTree>
    <p:extLst>
      <p:ext uri="{BB962C8B-B14F-4D97-AF65-F5344CB8AC3E}">
        <p14:creationId xmlns:p14="http://schemas.microsoft.com/office/powerpoint/2010/main" val="29020303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Cartographic Basics</a:t>
            </a:r>
            <a:endParaRPr lang="en-US" dirty="0"/>
          </a:p>
        </p:txBody>
      </p:sp>
      <p:sp>
        <p:nvSpPr>
          <p:cNvPr id="3" name="Content Placeholder 2"/>
          <p:cNvSpPr>
            <a:spLocks noGrp="1"/>
          </p:cNvSpPr>
          <p:nvPr>
            <p:ph idx="1"/>
          </p:nvPr>
        </p:nvSpPr>
        <p:spPr/>
        <p:txBody>
          <a:bodyPr>
            <a:normAutofit lnSpcReduction="10000"/>
          </a:bodyPr>
          <a:lstStyle/>
          <a:p>
            <a:r>
              <a:rPr lang="en-US" dirty="0" smtClean="0"/>
              <a:t>Who?</a:t>
            </a:r>
          </a:p>
          <a:p>
            <a:pPr lvl="1"/>
            <a:r>
              <a:rPr lang="en-US" dirty="0" smtClean="0"/>
              <a:t>Who is the intended audience?</a:t>
            </a:r>
          </a:p>
          <a:p>
            <a:r>
              <a:rPr lang="en-US" dirty="0" smtClean="0"/>
              <a:t>What?</a:t>
            </a:r>
          </a:p>
          <a:p>
            <a:pPr lvl="1"/>
            <a:r>
              <a:rPr lang="en-US" dirty="0" smtClean="0"/>
              <a:t>What information needs to be conveyed?</a:t>
            </a:r>
          </a:p>
          <a:p>
            <a:r>
              <a:rPr lang="en-US" dirty="0"/>
              <a:t>When?</a:t>
            </a:r>
          </a:p>
          <a:p>
            <a:pPr lvl="1"/>
            <a:r>
              <a:rPr lang="en-US" dirty="0"/>
              <a:t>Is this a moment in time, or a </a:t>
            </a:r>
            <a:r>
              <a:rPr lang="en-US" dirty="0" smtClean="0"/>
              <a:t>long-term (longitudinal) </a:t>
            </a:r>
            <a:r>
              <a:rPr lang="en-US" dirty="0"/>
              <a:t>evaluation?</a:t>
            </a:r>
          </a:p>
          <a:p>
            <a:r>
              <a:rPr lang="en-US" dirty="0" smtClean="0"/>
              <a:t>Where?</a:t>
            </a:r>
          </a:p>
          <a:p>
            <a:pPr lvl="1"/>
            <a:r>
              <a:rPr lang="en-US" dirty="0" smtClean="0"/>
              <a:t>What is the geographic extent?</a:t>
            </a:r>
          </a:p>
          <a:p>
            <a:r>
              <a:rPr lang="en-US" dirty="0" smtClean="0"/>
              <a:t>How?</a:t>
            </a:r>
          </a:p>
          <a:p>
            <a:pPr lvl="1"/>
            <a:r>
              <a:rPr lang="en-US" dirty="0" smtClean="0"/>
              <a:t>How can I best represent this information?</a:t>
            </a:r>
            <a:endParaRPr lang="en-US" dirty="0"/>
          </a:p>
        </p:txBody>
      </p:sp>
    </p:spTree>
    <p:extLst>
      <p:ext uri="{BB962C8B-B14F-4D97-AF65-F5344CB8AC3E}">
        <p14:creationId xmlns:p14="http://schemas.microsoft.com/office/powerpoint/2010/main" val="49079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lIns="92075" tIns="46038" rIns="92075" bIns="46038">
            <a:normAutofit/>
          </a:bodyPr>
          <a:lstStyle/>
          <a:p>
            <a:pPr eaLnBrk="1" hangingPunct="1">
              <a:defRPr/>
            </a:pPr>
            <a:r>
              <a:rPr lang="en-US" dirty="0" smtClean="0"/>
              <a:t>Seven Elements of Map Composition</a:t>
            </a:r>
          </a:p>
        </p:txBody>
      </p:sp>
      <p:sp>
        <p:nvSpPr>
          <p:cNvPr id="96259" name="Rectangle 3"/>
          <p:cNvSpPr>
            <a:spLocks noGrp="1" noChangeArrowheads="1"/>
          </p:cNvSpPr>
          <p:nvPr>
            <p:ph idx="1"/>
          </p:nvPr>
        </p:nvSpPr>
        <p:spPr/>
        <p:txBody>
          <a:bodyPr lIns="92075" tIns="46038" rIns="92075" bIns="46038">
            <a:normAutofit lnSpcReduction="10000"/>
          </a:bodyPr>
          <a:lstStyle/>
          <a:p>
            <a:pPr eaLnBrk="1" hangingPunct="1">
              <a:defRPr/>
            </a:pPr>
            <a:r>
              <a:rPr lang="en-US" dirty="0" smtClean="0"/>
              <a:t>Information commonly needed by the map reader </a:t>
            </a:r>
          </a:p>
          <a:p>
            <a:pPr lvl="1">
              <a:defRPr/>
            </a:pPr>
            <a:r>
              <a:rPr lang="en-US" dirty="0"/>
              <a:t>Body of the </a:t>
            </a:r>
            <a:r>
              <a:rPr lang="en-US" dirty="0" smtClean="0"/>
              <a:t>map: must for all maps</a:t>
            </a:r>
            <a:endParaRPr lang="en-US" dirty="0"/>
          </a:p>
          <a:p>
            <a:pPr lvl="1">
              <a:defRPr/>
            </a:pPr>
            <a:r>
              <a:rPr lang="en-US" dirty="0" smtClean="0"/>
              <a:t>Scale: must for wall maps, only in report maps if needed</a:t>
            </a:r>
            <a:endParaRPr lang="en-US" dirty="0"/>
          </a:p>
          <a:p>
            <a:pPr lvl="1">
              <a:defRPr/>
            </a:pPr>
            <a:r>
              <a:rPr lang="en-US" dirty="0"/>
              <a:t>Direction: must for </a:t>
            </a:r>
            <a:r>
              <a:rPr lang="en-US" dirty="0" smtClean="0"/>
              <a:t>wall </a:t>
            </a:r>
            <a:r>
              <a:rPr lang="en-US" dirty="0"/>
              <a:t>maps, only in report maps if </a:t>
            </a:r>
            <a:r>
              <a:rPr lang="en-US" dirty="0" smtClean="0"/>
              <a:t>needed</a:t>
            </a:r>
            <a:endParaRPr lang="en-US" dirty="0"/>
          </a:p>
          <a:p>
            <a:pPr lvl="1" eaLnBrk="1" hangingPunct="1">
              <a:defRPr/>
            </a:pPr>
            <a:r>
              <a:rPr lang="en-US" dirty="0" smtClean="0"/>
              <a:t>Title: wall maps only</a:t>
            </a:r>
          </a:p>
          <a:p>
            <a:pPr lvl="1">
              <a:defRPr/>
            </a:pPr>
            <a:r>
              <a:rPr lang="en-US" dirty="0" smtClean="0"/>
              <a:t>Legend: only if needed</a:t>
            </a:r>
          </a:p>
          <a:p>
            <a:pPr lvl="1">
              <a:defRPr/>
            </a:pPr>
            <a:r>
              <a:rPr lang="en-US" dirty="0" err="1" smtClean="0"/>
              <a:t>Neatline</a:t>
            </a:r>
            <a:r>
              <a:rPr lang="en-US" dirty="0" smtClean="0"/>
              <a:t>: as needed</a:t>
            </a:r>
            <a:endParaRPr lang="en-US" dirty="0"/>
          </a:p>
          <a:p>
            <a:pPr lvl="1">
              <a:defRPr/>
            </a:pPr>
            <a:r>
              <a:rPr lang="en-US" dirty="0"/>
              <a:t>Credits (cartographer, date of production, projection used, and information about sources</a:t>
            </a:r>
            <a:r>
              <a:rPr lang="en-US" dirty="0" smtClean="0"/>
              <a:t>): Only in wall maps.  For report-maps, include in the caption, prose and/or references as appropriate.</a:t>
            </a:r>
          </a:p>
          <a:p>
            <a:pPr lvl="1">
              <a:defRPr/>
            </a:pPr>
            <a:endParaRPr lang="en-US" dirty="0"/>
          </a:p>
          <a:p>
            <a:pPr lvl="1">
              <a:defRPr/>
            </a:pPr>
            <a:r>
              <a:rPr lang="en-US" dirty="0" smtClean="0"/>
              <a:t>Remember: The goal is effective communication.  Leaving something out can hurt communication but so can including elements that clutter the map</a:t>
            </a:r>
            <a:endParaRPr lang="en-US" dirty="0"/>
          </a:p>
        </p:txBody>
      </p:sp>
    </p:spTree>
    <p:extLst>
      <p:ext uri="{BB962C8B-B14F-4D97-AF65-F5344CB8AC3E}">
        <p14:creationId xmlns:p14="http://schemas.microsoft.com/office/powerpoint/2010/main" val="27746824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t>Scale</a:t>
            </a:r>
          </a:p>
        </p:txBody>
      </p:sp>
      <p:sp>
        <p:nvSpPr>
          <p:cNvPr id="68611" name="Rectangle 3"/>
          <p:cNvSpPr>
            <a:spLocks noGrp="1" noChangeArrowheads="1"/>
          </p:cNvSpPr>
          <p:nvPr>
            <p:ph idx="1"/>
          </p:nvPr>
        </p:nvSpPr>
        <p:spPr/>
        <p:txBody>
          <a:bodyPr>
            <a:normAutofit/>
          </a:bodyPr>
          <a:lstStyle/>
          <a:p>
            <a:r>
              <a:rPr lang="en-US" dirty="0" smtClean="0"/>
              <a:t>Provides the </a:t>
            </a:r>
            <a:r>
              <a:rPr lang="en-US" dirty="0"/>
              <a:t>scope of the map.</a:t>
            </a:r>
          </a:p>
          <a:p>
            <a:r>
              <a:rPr lang="en-US" dirty="0" smtClean="0"/>
              <a:t>Tertiary information – should be relatively small.</a:t>
            </a:r>
          </a:p>
          <a:p>
            <a:pPr lvl="1"/>
            <a:endParaRPr lang="en-US" dirty="0"/>
          </a:p>
          <a:p>
            <a:r>
              <a:rPr lang="en-US" dirty="0" smtClean="0"/>
              <a:t>On small scale maps, the scale is only accurate in certain areas.</a:t>
            </a:r>
          </a:p>
          <a:p>
            <a:r>
              <a:rPr lang="en-US" dirty="0" smtClean="0"/>
              <a:t>Note: “Small scale” means distances appear small (i.e. large extent, e.g. 1” = 25 kilometers)</a:t>
            </a:r>
          </a:p>
          <a:p>
            <a:r>
              <a:rPr lang="en-US" dirty="0" smtClean="0"/>
              <a:t>“Large scale” means distances appear large (i.e. small extent, e.g. 1”=1 meter).</a:t>
            </a:r>
            <a:endParaRPr lang="en-US" dirty="0"/>
          </a:p>
        </p:txBody>
      </p:sp>
    </p:spTree>
    <p:extLst>
      <p:ext uri="{BB962C8B-B14F-4D97-AF65-F5344CB8AC3E}">
        <p14:creationId xmlns:p14="http://schemas.microsoft.com/office/powerpoint/2010/main" val="429440986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2">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dark" id="{3472BCBE-0D7E-44CE-B9A2-D33CCF8772C7}" vid="{5B5E7416-E95E-4AC2-B7B5-C497A25464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integral2</Template>
  <TotalTime>1477</TotalTime>
  <Words>1730</Words>
  <Application>Microsoft Office PowerPoint</Application>
  <PresentationFormat>On-screen Show (4:3)</PresentationFormat>
  <Paragraphs>273</Paragraphs>
  <Slides>67</Slides>
  <Notes>11</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7" baseType="lpstr">
      <vt:lpstr>Arial</vt:lpstr>
      <vt:lpstr>Arial Black</vt:lpstr>
      <vt:lpstr>Calibri</vt:lpstr>
      <vt:lpstr>华文仿宋</vt:lpstr>
      <vt:lpstr>Times New Roman</vt:lpstr>
      <vt:lpstr>Tw Cen MT</vt:lpstr>
      <vt:lpstr>Tw Cen MT Condensed</vt:lpstr>
      <vt:lpstr>Wingdings 3</vt:lpstr>
      <vt:lpstr>integral2</vt:lpstr>
      <vt:lpstr>CorelPhotoPaint.Image.10</vt:lpstr>
      <vt:lpstr>Presenting GIS Data</vt:lpstr>
      <vt:lpstr>Notes on Maps in Reports</vt:lpstr>
      <vt:lpstr>Flow of information</vt:lpstr>
      <vt:lpstr>What is the purpose of a map?</vt:lpstr>
      <vt:lpstr>GIS and Cartography</vt:lpstr>
      <vt:lpstr>Cartography Gone Wrong</vt:lpstr>
      <vt:lpstr>Cartographic Basics</vt:lpstr>
      <vt:lpstr>Seven Elements of Map Composition</vt:lpstr>
      <vt:lpstr>Scale</vt:lpstr>
      <vt:lpstr>Types of Scale </vt:lpstr>
      <vt:lpstr>Types of Scale </vt:lpstr>
      <vt:lpstr>Types of Scale</vt:lpstr>
      <vt:lpstr>Large Scale Maps (AKA small extent)</vt:lpstr>
      <vt:lpstr>Small Scale Maps (AKA Large Extent)</vt:lpstr>
      <vt:lpstr>Direction</vt:lpstr>
      <vt:lpstr>North Arrow</vt:lpstr>
      <vt:lpstr>Graticule</vt:lpstr>
      <vt:lpstr>Body of the Map</vt:lpstr>
      <vt:lpstr>PowerPoint Presentation</vt:lpstr>
      <vt:lpstr>PowerPoint Presentation</vt:lpstr>
      <vt:lpstr>Title</vt:lpstr>
      <vt:lpstr>PowerPoint Presentation</vt:lpstr>
      <vt:lpstr>PowerPoint Presentation</vt:lpstr>
      <vt:lpstr>Legend</vt:lpstr>
      <vt:lpstr>PowerPoint Presentation</vt:lpstr>
      <vt:lpstr>PowerPoint Presentation</vt:lpstr>
      <vt:lpstr>PowerPoint Presentation</vt:lpstr>
      <vt:lpstr>Legend – Cartographic Conventions</vt:lpstr>
      <vt:lpstr>PowerPoint Presentation</vt:lpstr>
      <vt:lpstr>Border/Neatline </vt:lpstr>
      <vt:lpstr>PowerPoint Presentation</vt:lpstr>
      <vt:lpstr>PowerPoint Presentation</vt:lpstr>
      <vt:lpstr>PowerPoint Presentation</vt:lpstr>
      <vt:lpstr>Visual Balance</vt:lpstr>
      <vt:lpstr>Visual Center</vt:lpstr>
      <vt:lpstr>Natural eye movement across a page</vt:lpstr>
      <vt:lpstr>Weight of Elements</vt:lpstr>
      <vt:lpstr>Visual Layout</vt:lpstr>
      <vt:lpstr>Building Hierarchy</vt:lpstr>
      <vt:lpstr>Two final cautions</vt:lpstr>
      <vt:lpstr>PowerPoint Presentation</vt:lpstr>
      <vt:lpstr>PowerPoint Presentation</vt:lpstr>
      <vt:lpstr>PowerPoint Presentation</vt:lpstr>
      <vt:lpstr>Other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Cartography with ArcMap</vt:lpstr>
      <vt:lpstr>ArcMap Views</vt:lpstr>
      <vt:lpstr>Data View</vt:lpstr>
      <vt:lpstr>Layout View</vt:lpstr>
      <vt:lpstr>Arc’s Scale Interface</vt:lpstr>
      <vt:lpstr>Scaling Features</vt:lpstr>
      <vt:lpstr>Labeling Features</vt:lpstr>
      <vt:lpstr>Labeling Rules</vt:lpstr>
      <vt:lpstr>Titles and Other Text</vt:lpstr>
      <vt:lpstr>Text Interface</vt:lpstr>
      <vt:lpstr>Legends The Good, the Bad and the Ugly</vt:lpstr>
      <vt:lpstr>North Arrow</vt:lpstr>
      <vt:lpstr>Finishing the Map</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Presenting GIS Data</dc:title>
  <dc:creator>Amy</dc:creator>
  <cp:lastModifiedBy>jg2345</cp:lastModifiedBy>
  <cp:revision>55</cp:revision>
  <dcterms:created xsi:type="dcterms:W3CDTF">2012-08-31T01:04:13Z</dcterms:created>
  <dcterms:modified xsi:type="dcterms:W3CDTF">2016-09-27T17:41:03Z</dcterms:modified>
</cp:coreProperties>
</file>