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79" r:id="rId5"/>
    <p:sldId id="280" r:id="rId6"/>
    <p:sldId id="288" r:id="rId7"/>
    <p:sldId id="289" r:id="rId8"/>
    <p:sldId id="277" r:id="rId9"/>
    <p:sldId id="278" r:id="rId10"/>
    <p:sldId id="292" r:id="rId11"/>
    <p:sldId id="293" r:id="rId12"/>
    <p:sldId id="294" r:id="rId13"/>
    <p:sldId id="295" r:id="rId14"/>
    <p:sldId id="287" r:id="rId15"/>
    <p:sldId id="297" r:id="rId16"/>
    <p:sldId id="291" r:id="rId17"/>
    <p:sldId id="290" r:id="rId18"/>
    <p:sldId id="282" r:id="rId19"/>
    <p:sldId id="286" r:id="rId20"/>
    <p:sldId id="283" r:id="rId21"/>
    <p:sldId id="284" r:id="rId22"/>
    <p:sldId id="285" r:id="rId23"/>
    <p:sldId id="273" r:id="rId24"/>
    <p:sldId id="296" r:id="rId25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4C7"/>
    <a:srgbClr val="8FE2FF"/>
    <a:srgbClr val="0EBA78"/>
    <a:srgbClr val="248FA4"/>
    <a:srgbClr val="0000C8"/>
    <a:srgbClr val="8B8B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3783" autoAdjust="0"/>
  </p:normalViewPr>
  <p:slideViewPr>
    <p:cSldViewPr>
      <p:cViewPr>
        <p:scale>
          <a:sx n="71" d="100"/>
          <a:sy n="71" d="100"/>
        </p:scale>
        <p:origin x="-936" y="-492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6D4D82-C9CF-464C-980F-54483BDCD61C}" type="datetimeFigureOut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A6CE6B-3F37-4D3B-9CD1-87A8475B7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07CA0-1A27-4BCF-8EFE-A99C070F2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D5531C-69AC-44A4-8A0F-6B3799DA5B0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4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5467D4-D79B-4E49-9E87-475528998219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6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8ED0C3-A394-4AF1-939A-77DDE41B54D3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1071CF-B6EE-42A1-BA89-6BAAAACACF5D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0403228D-5CA8-4D27-8BEC-26834E94EF4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1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144000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0"/>
            <a:ext cx="6324600" cy="6731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85800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858000"/>
            <a:ext cx="441960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3863" y="6858000"/>
            <a:ext cx="1862137" cy="506413"/>
          </a:xfrm>
        </p:spPr>
        <p:txBody>
          <a:bodyPr/>
          <a:lstStyle>
            <a:lvl1pPr>
              <a:defRPr sz="1600"/>
            </a:lvl1pPr>
          </a:lstStyle>
          <a:p>
            <a:fld id="{AD0F857F-C88E-4E2D-84D6-52591FBFC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C9F57-42ED-4FB6-BD32-6FC94493D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152400"/>
            <a:ext cx="2438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" y="152400"/>
            <a:ext cx="7162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784A0-8E0D-4CFF-9EBE-ADF7DBAAF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08237" y="6884988"/>
            <a:ext cx="3213100" cy="5064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B9E75-4A86-4B2A-97B5-3170D42A9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CF46D-FB77-4DCA-9862-544CE71E1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A653A-6B58-436B-9BC9-29EEA3A30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CBFC8-3D81-45CB-B6FF-19A96BFBB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13909-3368-4D20-90E1-463D61EC9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5B919-13AC-4634-AABA-83A86E6DF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C7D5-B9E0-4952-888E-423714347A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4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153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828800"/>
            <a:ext cx="975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8849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4F7EC8-E7EF-4F8C-9AA3-345E126BA1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480843" y="7261123"/>
            <a:ext cx="4735513" cy="346869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Lucida Console" panose="020B0609040504020204" pitchFamily="49" charset="0"/>
                <a:ea typeface="+mn-ea"/>
                <a:cs typeface="+mn-cs"/>
              </a:defRPr>
            </a:lvl9pPr>
          </a:lstStyle>
          <a:p>
            <a:r>
              <a:rPr lang="en-US" smtClean="0"/>
              <a:t>Jim Graham, Humboldt State University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7/7c/160658main2_OZONE_large_350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6638" y="2424113"/>
            <a:ext cx="5791200" cy="3581400"/>
          </a:xfrm>
        </p:spPr>
        <p:txBody>
          <a:bodyPr/>
          <a:lstStyle/>
          <a:p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   eographic</a:t>
            </a:r>
            <a:br>
              <a:rPr lang="en-US" b="0" smtClean="0"/>
            </a:br>
            <a:r>
              <a:rPr lang="en-US" sz="5400" smtClean="0">
                <a:latin typeface="Century" panose="02040604050505020304" pitchFamily="18" charset="0"/>
              </a:rPr>
              <a:t>  </a:t>
            </a:r>
            <a:r>
              <a:rPr lang="en-US" b="0" smtClean="0"/>
              <a:t>nformation</a:t>
            </a:r>
            <a:br>
              <a:rPr lang="en-US" b="0" smtClean="0"/>
            </a:br>
            <a:r>
              <a:rPr lang="en-US" sz="5400" smtClean="0">
                <a:latin typeface="Century" panose="02040604050505020304" pitchFamily="18" charset="0"/>
              </a:rPr>
              <a:t>   </a:t>
            </a:r>
            <a:r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6675438"/>
            <a:ext cx="5227637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Instructor: Jim Graham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James.Graham@Humboldt.edu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3076" name="Picture 7" descr="gis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66713"/>
            <a:ext cx="1530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4"/>
          <p:cNvSpPr>
            <a:spLocks noChangeArrowheads="1" noChangeShapeType="1" noTextEdit="1"/>
          </p:cNvSpPr>
          <p:nvPr/>
        </p:nvSpPr>
        <p:spPr bwMode="auto">
          <a:xfrm>
            <a:off x="2179638" y="366713"/>
            <a:ext cx="7467600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GSP 270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WordArt 16"/>
          <p:cNvSpPr>
            <a:spLocks noChangeArrowheads="1" noChangeShapeType="1" noTextEdit="1"/>
          </p:cNvSpPr>
          <p:nvPr/>
        </p:nvSpPr>
        <p:spPr bwMode="auto">
          <a:xfrm>
            <a:off x="866775" y="3033713"/>
            <a:ext cx="685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079" name="WordArt 19"/>
          <p:cNvSpPr>
            <a:spLocks noChangeArrowheads="1" noChangeShapeType="1" noTextEdit="1"/>
          </p:cNvSpPr>
          <p:nvPr/>
        </p:nvSpPr>
        <p:spPr bwMode="auto">
          <a:xfrm>
            <a:off x="1019175" y="4710113"/>
            <a:ext cx="550863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304800" y="2119313"/>
            <a:ext cx="3771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sz="4400">
                <a:solidFill>
                  <a:schemeClr val="tx2"/>
                </a:solidFill>
                <a:latin typeface="Georgia" panose="02040502050405020303" pitchFamily="18" charset="0"/>
              </a:rPr>
              <a:t> to</a:t>
            </a:r>
          </a:p>
        </p:txBody>
      </p:sp>
      <p:sp>
        <p:nvSpPr>
          <p:cNvPr id="3081" name="Text Box 31"/>
          <p:cNvSpPr txBox="1">
            <a:spLocks noChangeArrowheads="1"/>
          </p:cNvSpPr>
          <p:nvPr/>
        </p:nvSpPr>
        <p:spPr bwMode="auto">
          <a:xfrm>
            <a:off x="274638" y="5462588"/>
            <a:ext cx="2570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3082" name="WordArt 33"/>
          <p:cNvSpPr>
            <a:spLocks noChangeArrowheads="1" noChangeShapeType="1" noTextEdit="1"/>
          </p:cNvSpPr>
          <p:nvPr/>
        </p:nvSpPr>
        <p:spPr bwMode="auto">
          <a:xfrm>
            <a:off x="1019175" y="3871913"/>
            <a:ext cx="4095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9" y="1264973"/>
            <a:ext cx="9708667" cy="63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1364650" y="0"/>
            <a:ext cx="8011495" cy="84331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1771"/>
          </a:p>
        </p:txBody>
      </p:sp>
      <p:sp>
        <p:nvSpPr>
          <p:cNvPr id="16388" name="WordArt 272"/>
          <p:cNvSpPr>
            <a:spLocks noChangeArrowheads="1" noChangeShapeType="1" noTextEdit="1"/>
          </p:cNvSpPr>
          <p:nvPr/>
        </p:nvSpPr>
        <p:spPr bwMode="auto">
          <a:xfrm>
            <a:off x="1638727" y="189746"/>
            <a:ext cx="6725439" cy="737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99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Who's using GIS?</a:t>
            </a:r>
          </a:p>
        </p:txBody>
      </p:sp>
      <p:sp>
        <p:nvSpPr>
          <p:cNvPr id="16389" name="Rectangle 268"/>
          <p:cNvSpPr>
            <a:spLocks noChangeArrowheads="1"/>
          </p:cNvSpPr>
          <p:nvPr/>
        </p:nvSpPr>
        <p:spPr bwMode="auto">
          <a:xfrm>
            <a:off x="2485557" y="855615"/>
            <a:ext cx="4485139" cy="3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771" b="1"/>
              <a:t>“Bolstad: From Archeology to Zoology”</a:t>
            </a:r>
          </a:p>
        </p:txBody>
      </p:sp>
    </p:spTree>
    <p:extLst>
      <p:ext uri="{BB962C8B-B14F-4D97-AF65-F5344CB8AC3E}">
        <p14:creationId xmlns:p14="http://schemas.microsoft.com/office/powerpoint/2010/main" val="3776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075" y="1828941"/>
            <a:ext cx="9722722" cy="487717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/>
              <a:t>GIS is a rapidly growing field: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Between 90,000 and 100,000 GIS-trained people in the world today (NASA, 2004). </a:t>
            </a:r>
            <a:r>
              <a:rPr lang="en-US" baseline="30000" smtClean="0"/>
              <a:t>1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In 10 years, the US alone will need 1 million GIS workers (NASA, 2004).</a:t>
            </a:r>
            <a:r>
              <a:rPr lang="en-US" baseline="30000" smtClean="0"/>
              <a:t>1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Average salary of $52,750 in 2003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(A 7% increase over the 2000 survey).</a:t>
            </a:r>
            <a:r>
              <a:rPr lang="en-US" baseline="30000" smtClean="0"/>
              <a:t> 3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Average salary of $60,050 in 2006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(A 13.8% increase over the 2003 survey)</a:t>
            </a:r>
            <a:r>
              <a:rPr lang="en-US" baseline="30000" smtClean="0"/>
              <a:t> 3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GIS software industry has been growing by 20% a year for many years (2002).</a:t>
            </a:r>
            <a:r>
              <a:rPr lang="en-US" baseline="30000" smtClean="0"/>
              <a:t>2</a:t>
            </a:r>
            <a:r>
              <a:rPr lang="en-US" smtClean="0"/>
              <a:t>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8340" y="6999517"/>
            <a:ext cx="3541924" cy="33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49" baseline="30000"/>
              <a:t>1</a:t>
            </a:r>
            <a:r>
              <a:rPr lang="en-US" sz="1549"/>
              <a:t> Doug Beed (NASA – EOS)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437003" y="337326"/>
            <a:ext cx="7400092" cy="737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99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Is GIS a growing field?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51280" y="6999517"/>
            <a:ext cx="3963582" cy="33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549" baseline="30000"/>
              <a:t>2 </a:t>
            </a:r>
            <a:r>
              <a:rPr lang="en-US" sz="1549"/>
              <a:t>GIS: An Introduction (T. Bernhardsen)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508874" y="6999517"/>
            <a:ext cx="2764155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771" baseline="30000"/>
              <a:t>3</a:t>
            </a:r>
            <a:r>
              <a:rPr lang="en-US" sz="1771"/>
              <a:t> </a:t>
            </a:r>
            <a:r>
              <a:rPr lang="en-US" sz="1549"/>
              <a:t>URISA http://urisa.org/</a:t>
            </a:r>
          </a:p>
        </p:txBody>
      </p:sp>
    </p:spTree>
    <p:extLst>
      <p:ext uri="{BB962C8B-B14F-4D97-AF65-F5344CB8AC3E}">
        <p14:creationId xmlns:p14="http://schemas.microsoft.com/office/powerpoint/2010/main" val="25526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" y="0"/>
            <a:ext cx="10102214" cy="725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123634" y="5059892"/>
            <a:ext cx="7842832" cy="590321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771"/>
          </a:p>
        </p:txBody>
      </p:sp>
    </p:spTree>
    <p:extLst>
      <p:ext uri="{BB962C8B-B14F-4D97-AF65-F5344CB8AC3E}">
        <p14:creationId xmlns:p14="http://schemas.microsoft.com/office/powerpoint/2010/main" val="16551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information</a:t>
            </a:r>
            <a:r>
              <a:rPr lang="en-US" dirty="0"/>
              <a:t> </a:t>
            </a:r>
            <a:r>
              <a:rPr lang="en-US" dirty="0" smtClean="0"/>
              <a:t>and answering questions</a:t>
            </a:r>
          </a:p>
          <a:p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Web sites</a:t>
            </a:r>
          </a:p>
          <a:p>
            <a:r>
              <a:rPr lang="en-US" dirty="0" smtClean="0"/>
              <a:t>From:</a:t>
            </a:r>
          </a:p>
          <a:p>
            <a:pPr lvl="1"/>
            <a:r>
              <a:rPr lang="en-US" dirty="0" smtClean="0"/>
              <a:t>Spatial and </a:t>
            </a:r>
            <a:r>
              <a:rPr lang="en-US" dirty="0" err="1" smtClean="0"/>
              <a:t>aspatial</a:t>
            </a:r>
            <a:r>
              <a:rPr lang="en-US" dirty="0" smtClean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8647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from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groups of about four people:</a:t>
            </a:r>
          </a:p>
          <a:p>
            <a:pPr lvl="1"/>
            <a:r>
              <a:rPr lang="en-US" dirty="0" smtClean="0"/>
              <a:t>What are the </a:t>
            </a:r>
            <a:r>
              <a:rPr lang="en-US" smtClean="0"/>
              <a:t>top two things </a:t>
            </a:r>
            <a:r>
              <a:rPr lang="en-US" dirty="0" smtClean="0"/>
              <a:t>that either help you to learn or prevent you from learning?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7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Fall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P.P online</a:t>
            </a:r>
          </a:p>
          <a:p>
            <a:r>
              <a:rPr lang="en-US" dirty="0" smtClean="0"/>
              <a:t>Experiences applied</a:t>
            </a:r>
          </a:p>
          <a:p>
            <a:r>
              <a:rPr lang="en-US" dirty="0" smtClean="0"/>
              <a:t>Quasi-real projects</a:t>
            </a:r>
          </a:p>
          <a:p>
            <a:r>
              <a:rPr lang="en-US" dirty="0" smtClean="0"/>
              <a:t>Other </a:t>
            </a:r>
            <a:r>
              <a:rPr lang="en-US" dirty="0"/>
              <a:t>integration</a:t>
            </a:r>
          </a:p>
          <a:p>
            <a:r>
              <a:rPr lang="en-US" dirty="0" smtClean="0"/>
              <a:t>Clear </a:t>
            </a:r>
            <a:r>
              <a:rPr lang="en-US" dirty="0"/>
              <a:t>learning expectations</a:t>
            </a:r>
          </a:p>
          <a:p>
            <a:r>
              <a:rPr lang="en-US" dirty="0" smtClean="0"/>
              <a:t>Reading </a:t>
            </a:r>
            <a:r>
              <a:rPr lang="en-US" dirty="0"/>
              <a:t>pertinent</a:t>
            </a:r>
          </a:p>
          <a:p>
            <a:r>
              <a:rPr lang="en-US" dirty="0" smtClean="0"/>
              <a:t>Step </a:t>
            </a:r>
            <a:r>
              <a:rPr lang="en-US" dirty="0"/>
              <a:t>by step (bullets and numbers)</a:t>
            </a:r>
          </a:p>
          <a:p>
            <a:r>
              <a:rPr lang="en-US" dirty="0" smtClean="0"/>
              <a:t>Keep </a:t>
            </a:r>
            <a:r>
              <a:rPr lang="en-US" dirty="0"/>
              <a:t>up w/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Specific feedback</a:t>
            </a:r>
          </a:p>
          <a:p>
            <a:r>
              <a:rPr lang="en-US" dirty="0"/>
              <a:t>Approachable (both class and out of class projects)</a:t>
            </a:r>
          </a:p>
          <a:p>
            <a:r>
              <a:rPr lang="en-US" dirty="0"/>
              <a:t>Fix IT</a:t>
            </a:r>
          </a:p>
          <a:p>
            <a:r>
              <a:rPr lang="en-US" dirty="0"/>
              <a:t>Data online</a:t>
            </a:r>
          </a:p>
          <a:p>
            <a:r>
              <a:rPr lang="en-US" dirty="0"/>
              <a:t>Realistic workload</a:t>
            </a:r>
          </a:p>
          <a:p>
            <a:r>
              <a:rPr lang="en-US" dirty="0"/>
              <a:t>Applicable questions</a:t>
            </a:r>
          </a:p>
          <a:p>
            <a:r>
              <a:rPr lang="en-US" dirty="0"/>
              <a:t>Email when not walking in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Hands 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0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799"/>
            <a:ext cx="9753600" cy="5318919"/>
          </a:xfrm>
        </p:spPr>
        <p:txBody>
          <a:bodyPr/>
          <a:lstStyle/>
          <a:p>
            <a:r>
              <a:rPr lang="en-US" dirty="0" smtClean="0"/>
              <a:t>Reading and activities outside of class</a:t>
            </a:r>
          </a:p>
          <a:p>
            <a:r>
              <a:rPr lang="en-US" dirty="0" smtClean="0"/>
              <a:t>Class presentations, discussions, and activities</a:t>
            </a:r>
          </a:p>
          <a:p>
            <a:r>
              <a:rPr lang="en-US" dirty="0" smtClean="0"/>
              <a:t>Quizzes: individual and by groups</a:t>
            </a:r>
          </a:p>
          <a:p>
            <a:r>
              <a:rPr lang="en-US" dirty="0" smtClean="0"/>
              <a:t>Lab assignments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3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Flow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75000" y="2310618"/>
            <a:ext cx="2514600" cy="70283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Presentation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75037" y="3925192"/>
            <a:ext cx="2514600" cy="70283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Discussion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9" name="Elbow Connector 18"/>
          <p:cNvCxnSpPr>
            <a:stCxn id="8" idx="2"/>
            <a:endCxn id="11" idx="0"/>
          </p:cNvCxnSpPr>
          <p:nvPr/>
        </p:nvCxnSpPr>
        <p:spPr bwMode="auto">
          <a:xfrm rot="16200000" flipH="1">
            <a:off x="4276450" y="3469304"/>
            <a:ext cx="911737" cy="3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911163" y="3239394"/>
            <a:ext cx="2514600" cy="5555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Poll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11163" y="4276611"/>
            <a:ext cx="2514600" cy="70283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err="1" smtClean="0"/>
              <a:t>PeerDiscussion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1787" y="3925191"/>
            <a:ext cx="2514600" cy="70283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Activity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8" name="Elbow Connector 27"/>
          <p:cNvCxnSpPr>
            <a:stCxn id="8" idx="3"/>
            <a:endCxn id="21" idx="0"/>
          </p:cNvCxnSpPr>
          <p:nvPr/>
        </p:nvCxnSpPr>
        <p:spPr bwMode="auto">
          <a:xfrm>
            <a:off x="5989600" y="2662037"/>
            <a:ext cx="2178863" cy="57735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Elbow Connector 30"/>
          <p:cNvCxnSpPr>
            <a:stCxn id="21" idx="2"/>
            <a:endCxn id="22" idx="0"/>
          </p:cNvCxnSpPr>
          <p:nvPr/>
        </p:nvCxnSpPr>
        <p:spPr bwMode="auto">
          <a:xfrm rot="5400000">
            <a:off x="7927618" y="4035765"/>
            <a:ext cx="481691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Elbow Connector 36"/>
          <p:cNvCxnSpPr>
            <a:stCxn id="23" idx="3"/>
            <a:endCxn id="11" idx="1"/>
          </p:cNvCxnSpPr>
          <p:nvPr/>
        </p:nvCxnSpPr>
        <p:spPr bwMode="auto">
          <a:xfrm>
            <a:off x="2846387" y="4276610"/>
            <a:ext cx="628650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6904037" y="5318919"/>
            <a:ext cx="2514600" cy="5555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Poll 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64" name="Elbow Connector 63"/>
          <p:cNvCxnSpPr>
            <a:stCxn id="41" idx="2"/>
            <a:endCxn id="11" idx="2"/>
          </p:cNvCxnSpPr>
          <p:nvPr/>
        </p:nvCxnSpPr>
        <p:spPr bwMode="auto">
          <a:xfrm rot="5400000" flipH="1">
            <a:off x="5823629" y="3536737"/>
            <a:ext cx="1246416" cy="3429000"/>
          </a:xfrm>
          <a:prstGeom prst="bentConnector3">
            <a:avLst>
              <a:gd name="adj1" fmla="val -1834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Elbow Connector 66"/>
          <p:cNvCxnSpPr>
            <a:stCxn id="22" idx="2"/>
            <a:endCxn id="41" idx="0"/>
          </p:cNvCxnSpPr>
          <p:nvPr/>
        </p:nvCxnSpPr>
        <p:spPr bwMode="auto">
          <a:xfrm rot="5400000">
            <a:off x="7995165" y="5145620"/>
            <a:ext cx="339471" cy="712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873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lab assignments on time!</a:t>
            </a:r>
          </a:p>
          <a:p>
            <a:r>
              <a:rPr lang="en-US" dirty="0" smtClean="0"/>
              <a:t>Attend class, read the book, etc.</a:t>
            </a:r>
          </a:p>
          <a:p>
            <a:r>
              <a:rPr lang="en-US" dirty="0" smtClean="0"/>
              <a:t>Make good decisions</a:t>
            </a:r>
          </a:p>
          <a:p>
            <a:r>
              <a:rPr lang="en-US" dirty="0" smtClean="0"/>
              <a:t>Follow the 20 minute rule:</a:t>
            </a:r>
          </a:p>
          <a:p>
            <a:pPr lvl="1"/>
            <a:r>
              <a:rPr lang="en-US" dirty="0" smtClean="0"/>
              <a:t>If you’re stuck more than 20 minutes, get help</a:t>
            </a:r>
          </a:p>
          <a:p>
            <a:r>
              <a:rPr lang="en-US" dirty="0" smtClean="0"/>
              <a:t>What is your learning style?</a:t>
            </a:r>
          </a:p>
          <a:p>
            <a:pPr lvl="1"/>
            <a:r>
              <a:rPr lang="en-US" dirty="0" smtClean="0"/>
              <a:t>www.vark-learn.com/english/page.asp?p=questionnaire</a:t>
            </a:r>
          </a:p>
        </p:txBody>
      </p:sp>
    </p:spTree>
    <p:extLst>
      <p:ext uri="{BB962C8B-B14F-4D97-AF65-F5344CB8AC3E}">
        <p14:creationId xmlns:p14="http://schemas.microsoft.com/office/powerpoint/2010/main" val="133863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need from you: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Please turn off phones or set to vibrate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Please try to make it to class on time,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If you’re late, please come in quietly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If you have a question, please ask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Others may be wondering about the same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6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9" y="1661319"/>
            <a:ext cx="9753600" cy="5761038"/>
          </a:xfrm>
        </p:spPr>
        <p:txBody>
          <a:bodyPr/>
          <a:lstStyle/>
          <a:p>
            <a:r>
              <a:rPr lang="en-US" dirty="0" smtClean="0"/>
              <a:t>Bachelor's in CS and Math from Chico State</a:t>
            </a:r>
          </a:p>
          <a:p>
            <a:r>
              <a:rPr lang="en-US" dirty="0" smtClean="0"/>
              <a:t>Over 20 years as a software engineer</a:t>
            </a:r>
          </a:p>
          <a:p>
            <a:pPr lvl="1"/>
            <a:r>
              <a:rPr lang="en-US" dirty="0" smtClean="0"/>
              <a:t>15 with HP as an engineer and manager</a:t>
            </a:r>
          </a:p>
          <a:p>
            <a:r>
              <a:rPr lang="en-US" dirty="0" smtClean="0"/>
              <a:t>Owner of tecBugs and now SchoonerTurtles</a:t>
            </a:r>
          </a:p>
          <a:p>
            <a:r>
              <a:rPr lang="en-US" dirty="0" smtClean="0"/>
              <a:t>PhD from Colorado State U. in Forestry/GIS</a:t>
            </a:r>
          </a:p>
          <a:p>
            <a:r>
              <a:rPr lang="en-US" dirty="0" smtClean="0"/>
              <a:t>Eight years with the Natural Resource Ecology Laboratory at Colorado State</a:t>
            </a:r>
          </a:p>
          <a:p>
            <a:r>
              <a:rPr lang="en-US" dirty="0" smtClean="0"/>
              <a:t>Two years with Oregon State U.</a:t>
            </a:r>
          </a:p>
          <a:p>
            <a:r>
              <a:rPr lang="en-US" dirty="0" smtClean="0"/>
              <a:t>15 years doing GIS, five years teaching GIS</a:t>
            </a:r>
          </a:p>
          <a:p>
            <a:r>
              <a:rPr lang="en-US" dirty="0" smtClean="0"/>
              <a:t>Research with: State Dept., USGS, USDA, DOE…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time you spend working with a GIS, the better you will do</a:t>
            </a:r>
          </a:p>
          <a:p>
            <a:r>
              <a:rPr lang="en-US" dirty="0" smtClean="0"/>
              <a:t>If you work hard and do the assignments on time</a:t>
            </a:r>
          </a:p>
          <a:p>
            <a:pPr lvl="1"/>
            <a:r>
              <a:rPr lang="en-US" dirty="0" smtClean="0"/>
              <a:t>Me (and others) will be there to help you when needed</a:t>
            </a:r>
          </a:p>
          <a:p>
            <a:pPr lvl="1"/>
            <a:r>
              <a:rPr lang="en-US" dirty="0" smtClean="0"/>
              <a:t>You just need to ask!</a:t>
            </a:r>
          </a:p>
          <a:p>
            <a:r>
              <a:rPr lang="en-US" dirty="0" smtClean="0"/>
              <a:t>Be ready to help others as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9" y="5951537"/>
            <a:ext cx="2381783" cy="14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Moodle: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Link to the class web site with readings and activities</a:t>
            </a:r>
          </a:p>
          <a:p>
            <a:r>
              <a:rPr lang="en-US" dirty="0" smtClean="0"/>
              <a:t>Lab:</a:t>
            </a:r>
          </a:p>
          <a:p>
            <a:pPr lvl="1"/>
            <a:r>
              <a:rPr lang="en-US" dirty="0" smtClean="0"/>
              <a:t>Additional lab information and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5732263"/>
            <a:ext cx="1981200" cy="17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There are lots of opportunities for extra credit but time is always the challenge</a:t>
            </a:r>
          </a:p>
          <a:p>
            <a:r>
              <a:rPr lang="en-US" dirty="0" smtClean="0"/>
              <a:t>If you think you’ll need extra credit, start early</a:t>
            </a:r>
          </a:p>
          <a:p>
            <a:r>
              <a:rPr lang="en-US" dirty="0" smtClean="0"/>
              <a:t>I give 1 point for attending a presentation/conference/meeting that includes spatial content and a short write-up (one paragraph)</a:t>
            </a:r>
          </a:p>
          <a:p>
            <a:r>
              <a:rPr lang="en-US" dirty="0" smtClean="0"/>
              <a:t>Another point if you provide a critical, yet constructive review (another paragraph)</a:t>
            </a:r>
          </a:p>
          <a:p>
            <a:r>
              <a:rPr lang="en-US" dirty="0" smtClean="0"/>
              <a:t>Note: 1 point = 1 percent of your overall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8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023519"/>
            <a:ext cx="3901757" cy="3901757"/>
          </a:xfrm>
          <a:prstGeom prst="rect">
            <a:avLst/>
          </a:prstGeom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85913"/>
            <a:ext cx="9250363" cy="4876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be a lab assigned this week and due next week!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forget to read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Bolstad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Chapter 1 this week.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2880" y="112256"/>
            <a:ext cx="7634141" cy="101566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few other things…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who am I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Grew up loving the mountains of California</a:t>
            </a:r>
          </a:p>
          <a:p>
            <a:r>
              <a:rPr lang="en-US" dirty="0" smtClean="0"/>
              <a:t>Usually had a 24k </a:t>
            </a:r>
            <a:r>
              <a:rPr lang="en-US" dirty="0" err="1" smtClean="0"/>
              <a:t>topo</a:t>
            </a:r>
            <a:r>
              <a:rPr lang="en-US" dirty="0" smtClean="0"/>
              <a:t> in my back pocket</a:t>
            </a:r>
          </a:p>
          <a:p>
            <a:r>
              <a:rPr lang="en-US" dirty="0" smtClean="0"/>
              <a:t>Discovered computers </a:t>
            </a:r>
          </a:p>
          <a:p>
            <a:r>
              <a:rPr lang="en-US" dirty="0" smtClean="0"/>
              <a:t>Put together computers and maps to solve problems</a:t>
            </a:r>
          </a:p>
          <a:p>
            <a:r>
              <a:rPr lang="en-US" dirty="0" smtClean="0"/>
              <a:t>After over 20 years in the commercial world, returned to academia to teach and help improve decisions on how we interact with the natural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7" y="2042319"/>
            <a:ext cx="2159277" cy="21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 is about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not cover everything you need to know to be successful</a:t>
            </a:r>
          </a:p>
          <a:p>
            <a:r>
              <a:rPr lang="en-US" dirty="0" smtClean="0"/>
              <a:t>We will cover the basics and how to learn what you need to know to be 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6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Geographic Information System</a:t>
            </a:r>
          </a:p>
          <a:p>
            <a:r>
              <a:rPr lang="en-US" dirty="0" smtClean="0"/>
              <a:t>Something (typically a computer) that provides information based on spatial data (locations of stuff)</a:t>
            </a:r>
          </a:p>
          <a:p>
            <a:r>
              <a:rPr lang="en-US" dirty="0" smtClean="0"/>
              <a:t>Includes: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86" y="4937918"/>
            <a:ext cx="2654559" cy="26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get better careers</a:t>
            </a:r>
          </a:p>
          <a:p>
            <a:r>
              <a:rPr lang="en-US" dirty="0" smtClean="0"/>
              <a:t>Improve the world for all living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4833084"/>
            <a:ext cx="2516187" cy="2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To Help Make Better Decisions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345" y="2377095"/>
            <a:ext cx="4891229" cy="4553903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Sept. 24, 2012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84" y="2108289"/>
            <a:ext cx="5903207" cy="503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11B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7" y="7180479"/>
            <a:ext cx="509498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992" dirty="0"/>
              <a:t>National Snow and Ice Data Center, 2012</a:t>
            </a:r>
          </a:p>
        </p:txBody>
      </p:sp>
    </p:spTree>
    <p:extLst>
      <p:ext uri="{BB962C8B-B14F-4D97-AF65-F5344CB8AC3E}">
        <p14:creationId xmlns:p14="http://schemas.microsoft.com/office/powerpoint/2010/main" val="7276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Antarctic Ozone Hole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345" y="2377095"/>
            <a:ext cx="3879250" cy="4553903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Largest Antarctic Ozone Hole 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September 2006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9220" name="Picture 2" descr="File:160658main2 OZONE large 35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7" y="1585119"/>
            <a:ext cx="5481549" cy="548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823</Words>
  <Application>Microsoft Office PowerPoint</Application>
  <PresentationFormat>Custom</PresentationFormat>
  <Paragraphs>141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Glass design template</vt:lpstr>
      <vt:lpstr>     eographic   nformation    ystems </vt:lpstr>
      <vt:lpstr>Jim Graham</vt:lpstr>
      <vt:lpstr>But who am I really?</vt:lpstr>
      <vt:lpstr>Who are you?</vt:lpstr>
      <vt:lpstr>This class is about GIS</vt:lpstr>
      <vt:lpstr>What is a GIS?</vt:lpstr>
      <vt:lpstr>Why are we here?</vt:lpstr>
      <vt:lpstr>To Help Make Better Decisions</vt:lpstr>
      <vt:lpstr>Antarctic Ozone Hole</vt:lpstr>
      <vt:lpstr>PowerPoint Presentation</vt:lpstr>
      <vt:lpstr>PowerPoint Presentation</vt:lpstr>
      <vt:lpstr>PowerPoint Presentation</vt:lpstr>
      <vt:lpstr>GIS is about:</vt:lpstr>
      <vt:lpstr>What do you need from me?</vt:lpstr>
      <vt:lpstr>Results from Fall 2013</vt:lpstr>
      <vt:lpstr>Learning Opportunities</vt:lpstr>
      <vt:lpstr>Class Flow</vt:lpstr>
      <vt:lpstr>To be successful</vt:lpstr>
      <vt:lpstr>What I need from you:</vt:lpstr>
      <vt:lpstr>Bottom Line</vt:lpstr>
      <vt:lpstr>The Class Content</vt:lpstr>
      <vt:lpstr>Extra Credit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2012-01-17T03:36:56Z</dcterms:created>
  <dcterms:modified xsi:type="dcterms:W3CDTF">2013-08-29T18:45:33Z</dcterms:modified>
</cp:coreProperties>
</file>