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46"/>
  </p:notesMasterIdLst>
  <p:sldIdLst>
    <p:sldId id="257" r:id="rId2"/>
    <p:sldId id="577" r:id="rId3"/>
    <p:sldId id="578" r:id="rId4"/>
    <p:sldId id="580" r:id="rId5"/>
    <p:sldId id="583" r:id="rId6"/>
    <p:sldId id="582" r:id="rId7"/>
    <p:sldId id="584" r:id="rId8"/>
    <p:sldId id="585" r:id="rId9"/>
    <p:sldId id="581" r:id="rId10"/>
    <p:sldId id="586" r:id="rId11"/>
    <p:sldId id="466" r:id="rId12"/>
    <p:sldId id="467" r:id="rId13"/>
    <p:sldId id="509" r:id="rId14"/>
    <p:sldId id="473" r:id="rId15"/>
    <p:sldId id="474" r:id="rId16"/>
    <p:sldId id="572" r:id="rId17"/>
    <p:sldId id="573" r:id="rId18"/>
    <p:sldId id="480" r:id="rId19"/>
    <p:sldId id="481" r:id="rId20"/>
    <p:sldId id="482" r:id="rId21"/>
    <p:sldId id="483" r:id="rId22"/>
    <p:sldId id="484" r:id="rId23"/>
    <p:sldId id="566" r:id="rId24"/>
    <p:sldId id="567" r:id="rId25"/>
    <p:sldId id="568" r:id="rId26"/>
    <p:sldId id="488" r:id="rId27"/>
    <p:sldId id="525" r:id="rId28"/>
    <p:sldId id="516" r:id="rId29"/>
    <p:sldId id="517" r:id="rId30"/>
    <p:sldId id="518" r:id="rId31"/>
    <p:sldId id="519" r:id="rId32"/>
    <p:sldId id="520" r:id="rId33"/>
    <p:sldId id="521" r:id="rId34"/>
    <p:sldId id="522" r:id="rId35"/>
    <p:sldId id="523" r:id="rId36"/>
    <p:sldId id="524" r:id="rId37"/>
    <p:sldId id="529" r:id="rId38"/>
    <p:sldId id="530" r:id="rId39"/>
    <p:sldId id="531" r:id="rId40"/>
    <p:sldId id="532" r:id="rId41"/>
    <p:sldId id="558" r:id="rId42"/>
    <p:sldId id="574" r:id="rId43"/>
    <p:sldId id="576" r:id="rId44"/>
    <p:sldId id="56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B8AC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88166" autoAdjust="0"/>
  </p:normalViewPr>
  <p:slideViewPr>
    <p:cSldViewPr>
      <p:cViewPr varScale="1">
        <p:scale>
          <a:sx n="94" d="100"/>
          <a:sy n="94" d="100"/>
        </p:scale>
        <p:origin x="6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BA0969D-A12E-467E-877A-9B78CB04E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4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967DC4-C9C7-401D-BD3D-008CD5BDA760}" type="slidenum">
              <a:rPr lang="en-US" b="0" smtClean="0"/>
              <a:pPr eaLnBrk="1" hangingPunct="1"/>
              <a:t>1</a:t>
            </a:fld>
            <a:endParaRPr lang="en-US" b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566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43C1A0-4BBF-4FB1-9291-5D07C68E26D2}" type="slidenum">
              <a:rPr lang="en-US" b="0" smtClean="0"/>
              <a:pPr eaLnBrk="1" hangingPunct="1"/>
              <a:t>20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2993741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CE4ACC-A6EF-467B-983D-14C4C3284937}" type="slidenum">
              <a:rPr lang="en-US" b="0" smtClean="0"/>
              <a:pPr eaLnBrk="1" hangingPunct="1"/>
              <a:t>21</a:t>
            </a:fld>
            <a:endParaRPr lang="en-US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5175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CFAC5A-B480-4DF0-89C7-8AEA7BA05CF1}" type="slidenum">
              <a:rPr lang="en-US" b="0" smtClean="0"/>
              <a:pPr eaLnBrk="1" hangingPunct="1"/>
              <a:t>22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095537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92AB0E-46B4-4E87-BA9E-FCD1338715EA}" type="slidenum">
              <a:rPr lang="en-US" b="0" smtClean="0"/>
              <a:pPr eaLnBrk="1" hangingPunct="1"/>
              <a:t>26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06427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B6A1E-7ABE-4BED-A78B-AAB440672ACF}" type="slidenum">
              <a:rPr lang="en-US" b="0" smtClean="0"/>
              <a:pPr eaLnBrk="1" hangingPunct="1"/>
              <a:t>27</a:t>
            </a:fld>
            <a:endParaRPr lang="en-US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402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87898B-9CB9-4A35-AA90-A1D9C07F2941}" type="slidenum">
              <a:rPr lang="en-US" b="0" smtClean="0"/>
              <a:pPr eaLnBrk="1" hangingPunct="1"/>
              <a:t>28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2474441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18C8C2-B275-4C04-A6D5-F86C96213156}" type="slidenum">
              <a:rPr lang="en-US" b="0" smtClean="0"/>
              <a:pPr eaLnBrk="1" hangingPunct="1"/>
              <a:t>29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4185409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825C5E-3778-4AF9-8DF7-8875B7C74A6E}" type="slidenum">
              <a:rPr lang="en-US" b="0" smtClean="0"/>
              <a:pPr eaLnBrk="1" hangingPunct="1"/>
              <a:t>30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165740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6C6790-5AA6-4B6B-800B-B606B6AEB5A9}" type="slidenum">
              <a:rPr lang="en-US" b="0" smtClean="0"/>
              <a:pPr eaLnBrk="1" hangingPunct="1"/>
              <a:t>31</a:t>
            </a:fld>
            <a:endParaRPr lang="en-US" b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9036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CDF598-3DA1-4796-A396-6F16EA56A852}" type="slidenum">
              <a:rPr lang="en-US" b="0" smtClean="0"/>
              <a:pPr eaLnBrk="1" hangingPunct="1"/>
              <a:t>32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69459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Saving</a:t>
            </a:r>
            <a:r>
              <a:rPr lang="en-US" baseline="0" dirty="0" smtClean="0"/>
              <a:t> it locally really mean to place it in a file-folder structure that is organized so you can find the </a:t>
            </a:r>
            <a:r>
              <a:rPr lang="en-US" baseline="0" smtClean="0"/>
              <a:t>data later.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0969D-A12E-467E-877A-9B78CB04E9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0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B7B461-F4DB-4140-A65E-C65C07CBA912}" type="slidenum">
              <a:rPr lang="en-US" b="0" smtClean="0"/>
              <a:pPr eaLnBrk="1" hangingPunct="1"/>
              <a:t>33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803765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F3BF9-12C3-43FC-8140-BD06A5002005}" type="slidenum">
              <a:rPr lang="en-US" b="0" smtClean="0"/>
              <a:pPr eaLnBrk="1" hangingPunct="1"/>
              <a:t>34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692642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490EAD-D72B-4965-B092-CC95C220E71D}" type="slidenum">
              <a:rPr lang="en-US" b="0" smtClean="0"/>
              <a:pPr eaLnBrk="1" hangingPunct="1"/>
              <a:t>35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174531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43F2CE-B60E-4BED-9382-97EFBFE4C903}" type="slidenum">
              <a:rPr lang="en-US" b="0" smtClean="0"/>
              <a:pPr eaLnBrk="1" hangingPunct="1"/>
              <a:t>36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107078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199FDB-6350-44CB-A364-0132F895AD78}" type="slidenum">
              <a:rPr lang="en-US" b="0" smtClean="0"/>
              <a:pPr eaLnBrk="1" hangingPunct="1"/>
              <a:t>37</a:t>
            </a:fld>
            <a:endParaRPr lang="en-US" b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893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F54F82-4F18-48EE-90F5-1CB6C30D69B5}" type="slidenum">
              <a:rPr lang="en-US" b="0" smtClean="0"/>
              <a:pPr eaLnBrk="1" hangingPunct="1"/>
              <a:t>38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438252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9D0354-6B41-41CD-AB24-8C7D321105C2}" type="slidenum">
              <a:rPr lang="en-US" b="0" smtClean="0"/>
              <a:pPr eaLnBrk="1" hangingPunct="1"/>
              <a:t>39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3038252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2DEE2-CD5D-48B0-AAE4-8B9F732663A6}" type="slidenum">
              <a:rPr lang="en-US" b="0" smtClean="0"/>
              <a:pPr eaLnBrk="1" hangingPunct="1"/>
              <a:t>40</a:t>
            </a:fld>
            <a:endParaRPr lang="en-US" b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8068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2E5405-EF27-46CC-AEE4-F6DA9A6C2A77}" type="slidenum">
              <a:rPr lang="en-US" b="0" smtClean="0"/>
              <a:pPr eaLnBrk="1" hangingPunct="1"/>
              <a:t>41</a:t>
            </a:fld>
            <a:endParaRPr lang="en-US" b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2168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274BD3-C639-4F20-9F01-4E233EB242BF}" type="slidenum">
              <a:rPr lang="en-US" b="0" smtClean="0"/>
              <a:pPr eaLnBrk="1" hangingPunct="1"/>
              <a:t>44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3423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0D1A18-9C9A-4B1D-B165-85BC32FD7A51}" type="slidenum">
              <a:rPr lang="en-US" b="0" smtClean="0"/>
              <a:pPr eaLnBrk="1" hangingPunct="1"/>
              <a:t>11</a:t>
            </a:fld>
            <a:endParaRPr lang="en-US" b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622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4802D-F8EA-4F93-BC83-45EFC55472A7}" type="slidenum">
              <a:rPr lang="en-US" b="0" smtClean="0"/>
              <a:pPr eaLnBrk="1" hangingPunct="1"/>
              <a:t>12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243418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F022B7-3AF4-4498-99A7-77ED3177D8E5}" type="slidenum">
              <a:rPr lang="en-US" b="0" smtClean="0"/>
              <a:pPr eaLnBrk="1" hangingPunct="1"/>
              <a:t>13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211785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74312-7B53-4C9F-9584-B13E0B767603}" type="slidenum">
              <a:rPr lang="en-US" b="0" smtClean="0"/>
              <a:pPr eaLnBrk="1" hangingPunct="1"/>
              <a:t>14</a:t>
            </a:fld>
            <a:endParaRPr lang="en-US" b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286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8CADF4-8FB0-47C9-A1D6-FE51972EA418}" type="slidenum">
              <a:rPr lang="en-US" b="0" smtClean="0"/>
              <a:pPr eaLnBrk="1" hangingPunct="1"/>
              <a:t>15</a:t>
            </a:fld>
            <a:endParaRPr lang="en-US" b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906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114384-21B0-4A3C-8B9E-E1CF0B0735FD}" type="slidenum">
              <a:rPr lang="en-US" b="0" smtClean="0"/>
              <a:pPr eaLnBrk="1" hangingPunct="1"/>
              <a:t>18</a:t>
            </a:fld>
            <a:endParaRPr lang="en-US" b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849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CEEA-1131-431E-BC2E-6D455271F22D}" type="slidenum">
              <a:rPr lang="en-US" b="0" smtClean="0"/>
              <a:pPr eaLnBrk="1" hangingPunct="1"/>
              <a:t>19</a:t>
            </a:fld>
            <a:endParaRPr lang="en-US" b="0" smtClean="0"/>
          </a:p>
        </p:txBody>
      </p:sp>
    </p:spTree>
    <p:extLst>
      <p:ext uri="{BB962C8B-B14F-4D97-AF65-F5344CB8AC3E}">
        <p14:creationId xmlns:p14="http://schemas.microsoft.com/office/powerpoint/2010/main" val="137822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550863"/>
            <a:ext cx="8237537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75" y="2754313"/>
            <a:ext cx="5697538" cy="6080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2100" y="6196013"/>
            <a:ext cx="1905000" cy="458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6375" y="6196013"/>
            <a:ext cx="3981450" cy="458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46938" y="6196013"/>
            <a:ext cx="1676400" cy="458787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7DAD80-0860-4E9A-BCDA-D24D4E694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1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307CA-151D-4FFA-9BC8-8EC274DDE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8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138113"/>
            <a:ext cx="2195512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138113"/>
            <a:ext cx="6437313" cy="592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727DD-7D19-44BF-9613-48AA8C533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1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A0CD-3FCF-49F3-A24C-684B57B9D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D939E-AD63-400A-9E6E-E8A12D54E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52588"/>
            <a:ext cx="4316413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52588"/>
            <a:ext cx="4316412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1D9EF-E6C9-4251-B216-75B5E8A3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2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C64B6-3BED-4AD7-BE66-B0FC55F83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79B29-6EAA-4A32-B1E7-76B4F15A8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7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58EB8-8AC5-4A0E-ABAC-77D0EBE98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0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933B7-51E0-45B2-BFDF-64CB510F0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B3D2-F434-49A2-ADF6-92AFE6012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4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138113"/>
            <a:ext cx="73437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1652588"/>
            <a:ext cx="87852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9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248400"/>
            <a:ext cx="289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2214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375B502D-08B7-4C01-8685-7C4FF377D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s_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8600"/>
            <a:ext cx="12842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103438" y="415925"/>
            <a:ext cx="6430962" cy="1155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GSP 270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304800" y="3514725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eaLnBrk="0" hangingPunct="0">
              <a:defRPr/>
            </a:pPr>
            <a:r>
              <a:rPr lang="en-US" sz="2800" dirty="0" smtClean="0">
                <a:latin typeface="+mn-lt"/>
              </a:rPr>
              <a:t>Acquiring Digital </a:t>
            </a:r>
            <a:r>
              <a:rPr lang="en-US" sz="2800" dirty="0">
                <a:latin typeface="+mn-lt"/>
              </a:rPr>
              <a:t>Data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304800" y="4764088"/>
            <a:ext cx="480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Reading  Assignment: </a:t>
            </a:r>
            <a:r>
              <a:rPr lang="en-US" b="0" dirty="0"/>
              <a:t>Bolstad Chapter 7</a:t>
            </a:r>
            <a:r>
              <a:rPr lang="en-US" dirty="0"/>
              <a:t>	</a:t>
            </a:r>
          </a:p>
          <a:p>
            <a:pPr eaLnBrk="1" hangingPunct="1"/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CaSIL</a:t>
            </a:r>
            <a:r>
              <a:rPr lang="en-US" dirty="0"/>
              <a:t> (</a:t>
            </a:r>
            <a:r>
              <a:rPr lang="en-US" dirty="0" err="1"/>
              <a:t>CalAtlas</a:t>
            </a:r>
            <a:r>
              <a:rPr lang="en-US" dirty="0"/>
              <a:t>)</a:t>
            </a:r>
          </a:p>
          <a:p>
            <a:r>
              <a:rPr lang="en-US" dirty="0" smtClean="0"/>
              <a:t>Fire </a:t>
            </a:r>
            <a:r>
              <a:rPr lang="en-US" dirty="0"/>
              <a:t>Resource Protection Program (FRAP</a:t>
            </a:r>
            <a:r>
              <a:rPr lang="en-US" dirty="0" smtClean="0"/>
              <a:t>)</a:t>
            </a:r>
          </a:p>
          <a:p>
            <a:r>
              <a:rPr lang="en-US" dirty="0" smtClean="0"/>
              <a:t>Ocean Protection Council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0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2133600"/>
            <a:ext cx="3201987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295400"/>
            <a:ext cx="8785225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7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700" b="1" dirty="0" smtClean="0"/>
              <a:t>DRGs (Digital Raster Graphics)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700" b="1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Scanned USGS topographic quads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TIFF or Mr. Sid format</a:t>
            </a:r>
          </a:p>
          <a:p>
            <a:pPr>
              <a:lnSpc>
                <a:spcPct val="90000"/>
              </a:lnSpc>
            </a:pPr>
            <a:r>
              <a:rPr lang="en-US" sz="2700" dirty="0" err="1" smtClean="0"/>
              <a:t>Georeferenced</a:t>
            </a: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Heads up digitizing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When displaying new data. </a:t>
            </a:r>
          </a:p>
          <a:p>
            <a:pPr>
              <a:lnSpc>
                <a:spcPct val="90000"/>
              </a:lnSpc>
            </a:pPr>
            <a:r>
              <a:rPr lang="en-US" sz="2700" dirty="0" smtClean="0"/>
              <a:t>Acquire at </a:t>
            </a:r>
            <a:r>
              <a:rPr lang="en-US" sz="2700" dirty="0" err="1" smtClean="0"/>
              <a:t>CaSIL</a:t>
            </a:r>
            <a:endParaRPr lang="en-US" sz="2700" dirty="0" smtClean="0"/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sz="2700" u="sng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u="sng" dirty="0" smtClean="0"/>
              <a:t>http://www.atlas.ca.gov/download.html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5391150"/>
            <a:ext cx="557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400"/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971800" y="4343400"/>
            <a:ext cx="4572000" cy="914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302"/>
            <a:ext cx="9144000" cy="571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http://atlas.ca.gov/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1752600" y="6019800"/>
            <a:ext cx="45720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143000"/>
            <a:ext cx="8785225" cy="5562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en-US" sz="2000" b="1" smtClean="0"/>
              <a:t>DLGs (Digital Line Graphs)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Vector representations of many of the features on USGS topographic quadrangles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>
              <a:lnSpc>
                <a:spcPct val="80000"/>
              </a:lnSpc>
            </a:pPr>
            <a:r>
              <a:rPr lang="en-US" sz="1800" smtClean="0"/>
              <a:t>Transportation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Hypsography (elevation contours)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Hydrography (lakes, rivers, glaciers, etc.)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Boundaries (political and administrative)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Vegetation features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Non-vegetation features (sand, gravel, lava, etc)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Control points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Man made features</a:t>
            </a:r>
            <a:r>
              <a:rPr lang="en-US" sz="1700" smtClean="0"/>
              <a:t>  </a:t>
            </a:r>
          </a:p>
          <a:p>
            <a:pPr lvl="1">
              <a:lnSpc>
                <a:spcPct val="80000"/>
              </a:lnSpc>
            </a:pPr>
            <a:endParaRPr lang="en-US" sz="1700" smtClean="0"/>
          </a:p>
          <a:p>
            <a:pPr>
              <a:lnSpc>
                <a:spcPct val="80000"/>
              </a:lnSpc>
            </a:pPr>
            <a:r>
              <a:rPr lang="en-US" sz="1800" smtClean="0"/>
              <a:t>Acquire at USGS: http://eros.usgs.gov/</a:t>
            </a:r>
          </a:p>
        </p:txBody>
      </p:sp>
      <p:pic>
        <p:nvPicPr>
          <p:cNvPr id="12291" name="Picture 3" descr="fig7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6"/>
          <a:stretch>
            <a:fillRect/>
          </a:stretch>
        </p:blipFill>
        <p:spPr bwMode="auto">
          <a:xfrm>
            <a:off x="5867400" y="2819400"/>
            <a:ext cx="32766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fig7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0"/>
          <a:stretch>
            <a:fillRect/>
          </a:stretch>
        </p:blipFill>
        <p:spPr bwMode="auto">
          <a:xfrm>
            <a:off x="6783388" y="4343400"/>
            <a:ext cx="1522412" cy="232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458200" cy="53340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DEMs</a:t>
            </a:r>
          </a:p>
          <a:p>
            <a:r>
              <a:rPr lang="en-US" dirty="0" smtClean="0"/>
              <a:t>Provide elevation data in a raster format. </a:t>
            </a:r>
          </a:p>
          <a:p>
            <a:r>
              <a:rPr lang="en-US" dirty="0" smtClean="0"/>
              <a:t>Available for most of the earth.   </a:t>
            </a:r>
          </a:p>
          <a:p>
            <a:pPr lvl="1"/>
            <a:r>
              <a:rPr lang="en-US" dirty="0" smtClean="0"/>
              <a:t>30m or 10m 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Acquire at:</a:t>
            </a:r>
          </a:p>
          <a:p>
            <a:r>
              <a:rPr lang="en-US" dirty="0" smtClean="0"/>
              <a:t>USGS </a:t>
            </a:r>
            <a:r>
              <a:rPr lang="en-US" dirty="0" err="1" smtClean="0"/>
              <a:t>EarthExplorer</a:t>
            </a:r>
            <a:endParaRPr lang="en-US" dirty="0" smtClean="0"/>
          </a:p>
        </p:txBody>
      </p:sp>
      <p:pic>
        <p:nvPicPr>
          <p:cNvPr id="81924" name="Picture 4" descr="image017"/>
          <p:cNvPicPr>
            <a:picLocks noChangeAspect="1" noChangeArrowheads="1"/>
          </p:cNvPicPr>
          <p:nvPr/>
        </p:nvPicPr>
        <p:blipFill>
          <a:blip r:embed="rId3"/>
          <a:srcRect l="2721" t="2693" r="41837" b="5724"/>
          <a:stretch>
            <a:fillRect/>
          </a:stretch>
        </p:blipFill>
        <p:spPr bwMode="auto">
          <a:xfrm>
            <a:off x="5943600" y="58738"/>
            <a:ext cx="3124200" cy="2608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Mapping (</a:t>
            </a:r>
            <a:r>
              <a:rPr lang="en-US" dirty="0" err="1" smtClean="0"/>
              <a:t>LiDar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82" y="1365111"/>
            <a:ext cx="6408236" cy="5111889"/>
          </a:xfrm>
        </p:spPr>
      </p:pic>
    </p:spTree>
    <p:extLst>
      <p:ext uri="{BB962C8B-B14F-4D97-AF65-F5344CB8AC3E}">
        <p14:creationId xmlns:p14="http://schemas.microsoft.com/office/powerpoint/2010/main" val="37690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Mapping (</a:t>
            </a:r>
            <a:r>
              <a:rPr lang="en-US" dirty="0" err="1" smtClean="0"/>
              <a:t>LiDar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" y="1670190"/>
            <a:ext cx="8893973" cy="4425810"/>
          </a:xfrm>
        </p:spPr>
      </p:pic>
      <p:sp>
        <p:nvSpPr>
          <p:cNvPr id="5" name="TextBox 4"/>
          <p:cNvSpPr txBox="1"/>
          <p:nvPr/>
        </p:nvSpPr>
        <p:spPr>
          <a:xfrm>
            <a:off x="5257800" y="38862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Community Forest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7848600" cy="556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DOQs and DOQQs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/>
              <a:t>(Digital Ortho Quads/Quarter Quads)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Scanned aerial photographs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Production led by USGS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Began in 1991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1 meter resolution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Most are Black and White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Georeferenced to UTM (usually)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Available for much of the US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Acquire at </a:t>
            </a:r>
            <a:r>
              <a:rPr lang="en-US" sz="2800" dirty="0" err="1" smtClean="0"/>
              <a:t>CaSIL</a:t>
            </a: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   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5625" r="57813" b="12500"/>
          <a:stretch>
            <a:fillRect/>
          </a:stretch>
        </p:blipFill>
        <p:spPr bwMode="auto">
          <a:xfrm>
            <a:off x="5830888" y="1524000"/>
            <a:ext cx="33131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334"/>
          <a:stretch>
            <a:fillRect/>
          </a:stretch>
        </p:blipFill>
        <p:spPr bwMode="auto">
          <a:xfrm>
            <a:off x="0" y="0"/>
            <a:ext cx="94488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standard web “portals” and “warehouses” for data</a:t>
            </a:r>
          </a:p>
          <a:p>
            <a:r>
              <a:rPr lang="en-US" dirty="0" smtClean="0"/>
              <a:t>Search the web for “shapefile &lt;your interest&gt;” or “GIS Data &lt;your interest&gt;”</a:t>
            </a:r>
          </a:p>
          <a:p>
            <a:r>
              <a:rPr lang="en-US" dirty="0" smtClean="0"/>
              <a:t>Talk to other GIS folks about where the good data is and how to get it</a:t>
            </a:r>
          </a:p>
          <a:p>
            <a:r>
              <a:rPr lang="en-US" dirty="0" smtClean="0"/>
              <a:t>Check metadata for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7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125"/>
          <a:stretch>
            <a:fillRect/>
          </a:stretch>
        </p:blipFill>
        <p:spPr bwMode="auto">
          <a:xfrm>
            <a:off x="0" y="0"/>
            <a:ext cx="9448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1219200"/>
            <a:ext cx="5384800" cy="44069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NAIP Imagery</a:t>
            </a:r>
          </a:p>
          <a:p>
            <a:pPr lvl="1"/>
            <a:r>
              <a:rPr lang="en-US" dirty="0" smtClean="0"/>
              <a:t>National Agriculture Imagery Program</a:t>
            </a:r>
          </a:p>
          <a:p>
            <a:pPr lvl="1"/>
            <a:r>
              <a:rPr lang="en-US" dirty="0" smtClean="0"/>
              <a:t>Began in 2003</a:t>
            </a:r>
          </a:p>
          <a:p>
            <a:pPr lvl="1"/>
            <a:r>
              <a:rPr lang="en-US" dirty="0" smtClean="0"/>
              <a:t>USDA </a:t>
            </a:r>
          </a:p>
          <a:p>
            <a:pPr lvl="2"/>
            <a:r>
              <a:rPr lang="en-US" dirty="0" smtClean="0"/>
              <a:t>Agricultural surveys</a:t>
            </a:r>
          </a:p>
          <a:p>
            <a:pPr lvl="2"/>
            <a:r>
              <a:rPr lang="en-US" dirty="0" smtClean="0"/>
              <a:t>Crop yield estimates</a:t>
            </a:r>
          </a:p>
          <a:p>
            <a:pPr lvl="1"/>
            <a:r>
              <a:rPr lang="en-US" dirty="0" smtClean="0"/>
              <a:t>1 m spatial resolution </a:t>
            </a:r>
          </a:p>
          <a:p>
            <a:pPr lvl="1"/>
            <a:r>
              <a:rPr lang="en-US" dirty="0" smtClean="0"/>
              <a:t>True color composites (RGB)</a:t>
            </a:r>
          </a:p>
          <a:p>
            <a:pPr lvl="1"/>
            <a:r>
              <a:rPr lang="en-US" dirty="0" smtClean="0"/>
              <a:t>Some infrared products</a:t>
            </a:r>
          </a:p>
          <a:p>
            <a:pPr lvl="1"/>
            <a:r>
              <a:rPr lang="en-US" sz="2400" dirty="0" err="1" smtClean="0"/>
              <a:t>Georeferenced</a:t>
            </a:r>
            <a:r>
              <a:rPr lang="en-US" sz="2400" dirty="0" smtClean="0"/>
              <a:t> to UTM (NAD83)</a:t>
            </a:r>
          </a:p>
          <a:p>
            <a:pPr lvl="1"/>
            <a:r>
              <a:rPr lang="en-US" sz="2400" dirty="0" smtClean="0"/>
              <a:t>Acquire: </a:t>
            </a:r>
            <a:r>
              <a:rPr lang="en-US" sz="2400" dirty="0" err="1" smtClean="0"/>
              <a:t>CaSIL</a:t>
            </a:r>
            <a:r>
              <a:rPr lang="en-US" sz="2400" dirty="0" smtClean="0"/>
              <a:t> (CA) Free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25925"/>
            <a:ext cx="3505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505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2" name="Straight Arrow Connector 5"/>
          <p:cNvCxnSpPr>
            <a:cxnSpLocks noChangeShapeType="1"/>
          </p:cNvCxnSpPr>
          <p:nvPr/>
        </p:nvCxnSpPr>
        <p:spPr bwMode="auto">
          <a:xfrm>
            <a:off x="6248400" y="4876800"/>
            <a:ext cx="3810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Arrow Connector 6"/>
          <p:cNvCxnSpPr>
            <a:cxnSpLocks noChangeShapeType="1"/>
          </p:cNvCxnSpPr>
          <p:nvPr/>
        </p:nvCxnSpPr>
        <p:spPr bwMode="auto">
          <a:xfrm>
            <a:off x="6248400" y="5103813"/>
            <a:ext cx="381000" cy="158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71800"/>
            <a:ext cx="15351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6781800" y="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USGS and NASA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76200"/>
            <a:ext cx="304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Landsat Imagery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9125" y="4840621"/>
            <a:ext cx="146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LANDSAT 8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9121" y="6462087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 11, 2013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7552664" y="5943600"/>
            <a:ext cx="0" cy="518487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8 – March 18, 2013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4" y="1370906"/>
            <a:ext cx="8942033" cy="5029894"/>
          </a:xfrm>
        </p:spPr>
      </p:pic>
    </p:spTree>
    <p:extLst>
      <p:ext uri="{BB962C8B-B14F-4D97-AF65-F5344CB8AC3E}">
        <p14:creationId xmlns:p14="http://schemas.microsoft.com/office/powerpoint/2010/main" val="12666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" y="1371600"/>
            <a:ext cx="89408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8 – March 18,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Landsat 8 – March 18,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371600"/>
            <a:ext cx="79629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USGS GLOVIS</a:t>
            </a:r>
            <a:br>
              <a:rPr lang="en-US" smtClean="0"/>
            </a:br>
            <a:r>
              <a:rPr lang="en-US" smtClean="0"/>
              <a:t>http://glovis.usgs.gov/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230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600200"/>
            <a:ext cx="75184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smtClean="0"/>
              <a:t>National Wetlands Inventory </a:t>
            </a:r>
          </a:p>
          <a:p>
            <a:pPr>
              <a:buFontTx/>
              <a:buNone/>
            </a:pPr>
            <a:endParaRPr lang="en-US" sz="2400" b="1" smtClean="0"/>
          </a:p>
          <a:p>
            <a:r>
              <a:rPr lang="en-US" sz="2400" smtClean="0"/>
              <a:t>Agency: US Fish and Wildlife Service. </a:t>
            </a:r>
          </a:p>
          <a:p>
            <a:endParaRPr lang="en-US" sz="2400" smtClean="0"/>
          </a:p>
          <a:p>
            <a:r>
              <a:rPr lang="en-US" sz="2400" smtClean="0"/>
              <a:t>Data on the location, condition, and characteristics of wetlands.</a:t>
            </a:r>
          </a:p>
          <a:p>
            <a:endParaRPr lang="en-US" sz="2400" smtClean="0"/>
          </a:p>
          <a:p>
            <a:r>
              <a:rPr lang="en-US" sz="2400" smtClean="0"/>
              <a:t>Acquire from </a:t>
            </a:r>
            <a:r>
              <a:rPr lang="en-US" sz="2400" b="1" smtClean="0"/>
              <a:t>NWI</a:t>
            </a:r>
            <a:endParaRPr lang="en-US" sz="2400" smtClean="0"/>
          </a:p>
          <a:p>
            <a:pPr lvl="1"/>
            <a:r>
              <a:rPr lang="en-US" sz="2000" smtClean="0"/>
              <a:t>http://www.fws.gov/wetlands/Data/</a:t>
            </a:r>
          </a:p>
          <a:p>
            <a:endParaRPr lang="en-US" sz="2400" smtClean="0"/>
          </a:p>
          <a:p>
            <a:pPr lvl="1"/>
            <a:endParaRPr lang="en-US" sz="2000" smtClean="0"/>
          </a:p>
        </p:txBody>
      </p:sp>
      <p:pic>
        <p:nvPicPr>
          <p:cNvPr id="24579" name="Picture 4" descr="fig7-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01"/>
          <a:stretch>
            <a:fillRect/>
          </a:stretch>
        </p:blipFill>
        <p:spPr bwMode="auto">
          <a:xfrm>
            <a:off x="6248400" y="152400"/>
            <a:ext cx="27051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964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85725"/>
            <a:ext cx="97917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181600" y="5410200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Hyperlinked</a:t>
            </a:r>
          </a:p>
        </p:txBody>
      </p:sp>
      <p:cxnSp>
        <p:nvCxnSpPr>
          <p:cNvPr id="26630" name="Straight Arrow Connector 6"/>
          <p:cNvCxnSpPr>
            <a:cxnSpLocks noChangeShapeType="1"/>
            <a:stCxn id="26629" idx="1"/>
          </p:cNvCxnSpPr>
          <p:nvPr/>
        </p:nvCxnSpPr>
        <p:spPr bwMode="auto">
          <a:xfrm rot="10800000">
            <a:off x="4495800" y="5181600"/>
            <a:ext cx="685800" cy="412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1066800" y="4419600"/>
            <a:ext cx="1447800" cy="22860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of Acquiring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52588"/>
            <a:ext cx="8785225" cy="5205412"/>
          </a:xfrm>
        </p:spPr>
        <p:txBody>
          <a:bodyPr/>
          <a:lstStyle/>
          <a:p>
            <a:r>
              <a:rPr lang="en-US" dirty="0" smtClean="0"/>
              <a:t>Find the data</a:t>
            </a:r>
          </a:p>
          <a:p>
            <a:pPr lvl="1"/>
            <a:r>
              <a:rPr lang="en-US" dirty="0" smtClean="0"/>
              <a:t>Check the online documentation</a:t>
            </a:r>
          </a:p>
          <a:p>
            <a:r>
              <a:rPr lang="en-US" dirty="0" smtClean="0"/>
              <a:t>Download it (1 second to several days)</a:t>
            </a:r>
          </a:p>
          <a:p>
            <a:r>
              <a:rPr lang="en-US" dirty="0" smtClean="0"/>
              <a:t>Un-compress, un-compress, </a:t>
            </a:r>
            <a:r>
              <a:rPr lang="en-US" dirty="0" smtClean="0"/>
              <a:t>un-compress</a:t>
            </a:r>
            <a:endParaRPr lang="en-US" dirty="0" smtClean="0"/>
          </a:p>
          <a:p>
            <a:r>
              <a:rPr lang="en-US" dirty="0"/>
              <a:t>Save it locally with documentation</a:t>
            </a:r>
          </a:p>
          <a:p>
            <a:r>
              <a:rPr lang="en-US" dirty="0" smtClean="0"/>
              <a:t>Qualify the data</a:t>
            </a:r>
          </a:p>
          <a:p>
            <a:pPr lvl="1"/>
            <a:r>
              <a:rPr lang="en-US" dirty="0" smtClean="0"/>
              <a:t>Check the spatial reference</a:t>
            </a:r>
          </a:p>
          <a:p>
            <a:pPr lvl="1"/>
            <a:r>
              <a:rPr lang="en-US" dirty="0" smtClean="0"/>
              <a:t>Perform a visual inspection</a:t>
            </a:r>
          </a:p>
          <a:p>
            <a:pPr lvl="1"/>
            <a:r>
              <a:rPr lang="en-US" dirty="0" smtClean="0"/>
              <a:t>Check the meta data</a:t>
            </a:r>
          </a:p>
          <a:p>
            <a:r>
              <a:rPr lang="en-US" dirty="0" smtClean="0"/>
              <a:t>Projection into the projection you desire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43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066800"/>
            <a:ext cx="8966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smtClean="0"/>
              <a:t>Hydrologic Data</a:t>
            </a:r>
          </a:p>
          <a:p>
            <a:r>
              <a:rPr lang="en-US" sz="2800" smtClean="0"/>
              <a:t>The National</a:t>
            </a:r>
            <a:r>
              <a:rPr lang="en-US" sz="2800" b="1" smtClean="0"/>
              <a:t> </a:t>
            </a:r>
            <a:r>
              <a:rPr lang="en-US" sz="2800" smtClean="0"/>
              <a:t>Hydrography</a:t>
            </a:r>
            <a:r>
              <a:rPr lang="en-US" sz="2800" b="1" smtClean="0"/>
              <a:t> </a:t>
            </a:r>
            <a:r>
              <a:rPr lang="en-US" sz="2800" smtClean="0"/>
              <a:t>Dataset (NHD)</a:t>
            </a:r>
          </a:p>
          <a:p>
            <a:pPr lvl="1"/>
            <a:r>
              <a:rPr lang="en-US" sz="2400" smtClean="0"/>
              <a:t>Rivers, streams, canals, ditches, lakes, ponds, springs, wells, canals, pipelines, dams. </a:t>
            </a:r>
          </a:p>
          <a:p>
            <a:pPr lvl="1"/>
            <a:r>
              <a:rPr lang="en-US" sz="2400" smtClean="0"/>
              <a:t>Based on 1:100,000 scale USGS DLG data. </a:t>
            </a:r>
          </a:p>
          <a:p>
            <a:pPr lvl="1"/>
            <a:r>
              <a:rPr lang="en-US" sz="2400" smtClean="0"/>
              <a:t>Acquire from </a:t>
            </a:r>
            <a:r>
              <a:rPr lang="en-US" sz="2400" b="1" smtClean="0"/>
              <a:t>USGS</a:t>
            </a:r>
            <a:r>
              <a:rPr lang="en-US" sz="2400" smtClean="0"/>
              <a:t> http://nhd.usgs.gov</a:t>
            </a:r>
          </a:p>
          <a:p>
            <a:endParaRPr lang="en-US" sz="2800" smtClean="0"/>
          </a:p>
          <a:p>
            <a:r>
              <a:rPr lang="en-US" sz="2800" smtClean="0"/>
              <a:t>CaSIL’s Hydrography Layer for California</a:t>
            </a:r>
          </a:p>
          <a:p>
            <a:pPr lvl="1"/>
            <a:r>
              <a:rPr lang="en-US" sz="2400" smtClean="0"/>
              <a:t>Digitized from1:24,000 scale USGS Topo quads. </a:t>
            </a:r>
          </a:p>
          <a:p>
            <a:pPr lvl="1"/>
            <a:r>
              <a:rPr lang="en-US" sz="2400" smtClean="0"/>
              <a:t>Acquire from http://www.atlas.ca.gov/download.html</a:t>
            </a:r>
          </a:p>
          <a:p>
            <a:pPr lvl="2"/>
            <a:r>
              <a:rPr lang="en-US" sz="1800" smtClean="0"/>
              <a:t>Inland waters -&gt; Hydrologic features</a:t>
            </a:r>
          </a:p>
        </p:txBody>
      </p:sp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58775" y="1789113"/>
            <a:ext cx="8785225" cy="4840287"/>
          </a:xfrm>
        </p:spPr>
        <p:txBody>
          <a:bodyPr/>
          <a:lstStyle/>
          <a:p>
            <a:pPr>
              <a:buFontTx/>
              <a:buNone/>
            </a:pPr>
            <a:r>
              <a:rPr lang="en-US" b="1" smtClean="0"/>
              <a:t>The National Atlas (USGS)</a:t>
            </a:r>
          </a:p>
          <a:p>
            <a:pPr lvl="1"/>
            <a:r>
              <a:rPr lang="en-US" smtClean="0"/>
              <a:t>http://www.nationalatlas.gov/</a:t>
            </a:r>
          </a:p>
          <a:p>
            <a:pPr lvl="1"/>
            <a:endParaRPr lang="en-US" smtClean="0"/>
          </a:p>
          <a:p>
            <a:pPr>
              <a:buFontTx/>
              <a:buNone/>
            </a:pPr>
            <a:r>
              <a:rPr lang="en-US" b="1" smtClean="0"/>
              <a:t>The National Atlas: Raw Data Download</a:t>
            </a:r>
          </a:p>
          <a:p>
            <a:pPr lvl="1"/>
            <a:r>
              <a:rPr lang="en-US" smtClean="0"/>
              <a:t>http://www.nationalatlas.gov/atlasftp.html</a:t>
            </a:r>
          </a:p>
        </p:txBody>
      </p:sp>
      <p:sp>
        <p:nvSpPr>
          <p:cNvPr id="29699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04800" y="1306513"/>
            <a:ext cx="126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Bolstad…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17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5" name="Straight Arrow Connector 5"/>
          <p:cNvCxnSpPr>
            <a:cxnSpLocks noChangeShapeType="1"/>
          </p:cNvCxnSpPr>
          <p:nvPr/>
        </p:nvCxnSpPr>
        <p:spPr bwMode="auto">
          <a:xfrm>
            <a:off x="228600" y="2971800"/>
            <a:ext cx="152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3352800" y="1676400"/>
            <a:ext cx="1295400" cy="609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17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17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981200"/>
            <a:ext cx="8966200" cy="1905000"/>
          </a:xfrm>
        </p:spPr>
        <p:txBody>
          <a:bodyPr/>
          <a:lstStyle/>
          <a:p>
            <a:pPr marL="552450" indent="-552450">
              <a:buFontTx/>
              <a:buNone/>
            </a:pPr>
            <a:endParaRPr lang="en-US" sz="2400" b="1" smtClean="0"/>
          </a:p>
          <a:p>
            <a:pPr marL="552450" indent="-552450">
              <a:buFontTx/>
              <a:buNone/>
            </a:pPr>
            <a:r>
              <a:rPr lang="en-US" sz="2400" b="1" smtClean="0"/>
              <a:t>			</a:t>
            </a:r>
          </a:p>
          <a:p>
            <a:pPr marL="552450" indent="-552450">
              <a:buFontTx/>
              <a:buNone/>
            </a:pPr>
            <a:r>
              <a:rPr lang="en-US" sz="2400" b="1" smtClean="0"/>
              <a:t>	</a:t>
            </a:r>
            <a:endParaRPr lang="en-US" b="1" smtClean="0"/>
          </a:p>
          <a:p>
            <a:pPr marL="1714500" lvl="3" indent="-342900">
              <a:buFontTx/>
              <a:buChar char="•"/>
            </a:pPr>
            <a:endParaRPr lang="en-US" sz="1800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933450" lvl="1" indent="-476250"/>
            <a:endParaRPr lang="en-US" sz="1800" smtClean="0"/>
          </a:p>
          <a:p>
            <a:pPr marL="933450" lvl="1" indent="-476250"/>
            <a:endParaRPr lang="en-US" sz="2000" smtClean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177800" y="1295400"/>
            <a:ext cx="713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552450" indent="-55245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/>
              <a:t>Land Use &amp; Land Cover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  <a:defRPr/>
            </a:pPr>
            <a:endParaRPr lang="en-US" sz="2800" dirty="0"/>
          </a:p>
          <a:p>
            <a:pPr marL="552450" indent="-552450">
              <a:lnSpc>
                <a:spcPct val="90000"/>
              </a:lnSpc>
              <a:spcBef>
                <a:spcPct val="20000"/>
              </a:spcBef>
              <a:defRPr/>
            </a:pPr>
            <a:endParaRPr lang="en-US" sz="2800" dirty="0"/>
          </a:p>
          <a:p>
            <a:pPr marL="784225" lvl="2" indent="-4191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/>
              <a:t>USGS Land Use Land Cover (LULC)</a:t>
            </a:r>
          </a:p>
          <a:p>
            <a:pPr marL="914400" lvl="3" indent="-406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dirty="0"/>
              <a:t>Derived from Aerial Photographs</a:t>
            </a: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en-US" sz="2800" dirty="0"/>
          </a:p>
          <a:p>
            <a:pPr lvl="2" indent="-568325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/>
              <a:t>National Land Cover Database (NLCD)</a:t>
            </a:r>
          </a:p>
          <a:p>
            <a:pPr marL="914400" lvl="3" indent="-406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dirty="0"/>
              <a:t>Derived from Landsat imagery</a:t>
            </a:r>
          </a:p>
          <a:p>
            <a:pPr marL="914400" lvl="3" indent="-406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dirty="0"/>
              <a:t>http://www.mrlc.gov/index.asp </a:t>
            </a:r>
            <a:r>
              <a:rPr lang="en-US" sz="2800" dirty="0"/>
              <a:t>	</a:t>
            </a:r>
          </a:p>
          <a:p>
            <a:pPr marL="933450" lvl="1" indent="-4762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en-US" sz="2800" dirty="0"/>
          </a:p>
          <a:p>
            <a:pPr marL="933450" lvl="1" indent="-4762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en-US" dirty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24931" r="26848" b="28455"/>
          <a:stretch>
            <a:fillRect/>
          </a:stretch>
        </p:blipFill>
        <p:spPr bwMode="auto">
          <a:xfrm>
            <a:off x="5410200" y="0"/>
            <a:ext cx="373380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381000" y="2133600"/>
            <a:ext cx="239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 National Datasets: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4" b="4167"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775325" y="-11588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4"/>
          <a:srcRect l="3125" t="15834" r="80000" b="12500"/>
          <a:stretch>
            <a:fillRect/>
          </a:stretch>
        </p:blipFill>
        <p:spPr bwMode="auto">
          <a:xfrm>
            <a:off x="4800600" y="0"/>
            <a:ext cx="411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File Formats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Raster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Tagged Image File Format (TIFF)</a:t>
            </a:r>
          </a:p>
          <a:p>
            <a:pPr lvl="1"/>
            <a:r>
              <a:rPr lang="en-US" dirty="0" err="1" smtClean="0"/>
              <a:t>GeoTIFF</a:t>
            </a:r>
            <a:endParaRPr lang="en-US" dirty="0" smtClean="0"/>
          </a:p>
          <a:p>
            <a:r>
              <a:rPr lang="en-US" dirty="0" smtClean="0"/>
              <a:t>Imagine (IMG)</a:t>
            </a:r>
          </a:p>
          <a:p>
            <a:r>
              <a:rPr lang="en-US" dirty="0" smtClean="0"/>
              <a:t>Joint Photographic Experts Group (JPEG)</a:t>
            </a:r>
          </a:p>
          <a:p>
            <a:r>
              <a:rPr lang="en-US" dirty="0" err="1" smtClean="0"/>
              <a:t>Esri</a:t>
            </a:r>
            <a:r>
              <a:rPr lang="en-US" dirty="0" smtClean="0"/>
              <a:t> Grid</a:t>
            </a:r>
          </a:p>
          <a:p>
            <a:r>
              <a:rPr lang="en-US" dirty="0" err="1" smtClean="0"/>
              <a:t>MrSID</a:t>
            </a:r>
            <a:endParaRPr lang="en-US" dirty="0" smtClean="0"/>
          </a:p>
          <a:p>
            <a:r>
              <a:rPr lang="en-US" dirty="0" smtClean="0"/>
              <a:t>BIP, BMP, DEM, and many more…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dirty="0" smtClean="0"/>
              <a:t>Points:</a:t>
            </a:r>
          </a:p>
          <a:p>
            <a:pPr lvl="1"/>
            <a:r>
              <a:rPr lang="en-US" dirty="0" smtClean="0"/>
              <a:t>Tabular data</a:t>
            </a:r>
          </a:p>
          <a:p>
            <a:pPr lvl="1"/>
            <a:r>
              <a:rPr lang="en-US" dirty="0" smtClean="0"/>
              <a:t>Geocoded</a:t>
            </a:r>
          </a:p>
          <a:p>
            <a:pPr lvl="1"/>
            <a:r>
              <a:rPr lang="en-US" dirty="0" smtClean="0"/>
              <a:t>Individual points</a:t>
            </a:r>
          </a:p>
          <a:p>
            <a:r>
              <a:rPr lang="en-US" dirty="0" smtClean="0"/>
              <a:t>Shapefiles</a:t>
            </a:r>
          </a:p>
          <a:p>
            <a:r>
              <a:rPr lang="en-US" dirty="0" smtClean="0"/>
              <a:t>E00 – Compressed coverage file</a:t>
            </a:r>
          </a:p>
          <a:p>
            <a:r>
              <a:rPr lang="en-US" dirty="0"/>
              <a:t>Spatial Data Transfer </a:t>
            </a:r>
            <a:r>
              <a:rPr lang="en-US" dirty="0" smtClean="0"/>
              <a:t>Standard (SDTS)</a:t>
            </a:r>
          </a:p>
          <a:p>
            <a:r>
              <a:rPr lang="en-US" dirty="0" smtClean="0"/>
              <a:t>DXF – AutoCAD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86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981200"/>
            <a:ext cx="8966200" cy="1905000"/>
          </a:xfrm>
        </p:spPr>
        <p:txBody>
          <a:bodyPr/>
          <a:lstStyle/>
          <a:p>
            <a:pPr marL="552450" indent="-552450">
              <a:buFontTx/>
              <a:buNone/>
            </a:pPr>
            <a:endParaRPr lang="en-US" sz="2400" b="1" smtClean="0"/>
          </a:p>
          <a:p>
            <a:pPr marL="552450" indent="-552450">
              <a:buFontTx/>
              <a:buNone/>
            </a:pPr>
            <a:r>
              <a:rPr lang="en-US" sz="2400" b="1" smtClean="0"/>
              <a:t>			</a:t>
            </a:r>
          </a:p>
          <a:p>
            <a:pPr marL="552450" indent="-552450">
              <a:buFontTx/>
              <a:buNone/>
            </a:pPr>
            <a:r>
              <a:rPr lang="en-US" sz="2400" b="1" smtClean="0"/>
              <a:t>	</a:t>
            </a:r>
            <a:endParaRPr lang="en-US" b="1" smtClean="0"/>
          </a:p>
          <a:p>
            <a:pPr marL="1714500" lvl="3" indent="-342900">
              <a:buFontTx/>
              <a:buChar char="•"/>
            </a:pPr>
            <a:endParaRPr lang="en-US" sz="1800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933450" lvl="1" indent="-476250"/>
            <a:endParaRPr lang="en-US" sz="1800" smtClean="0"/>
          </a:p>
          <a:p>
            <a:pPr marL="933450" lvl="1" indent="-476250"/>
            <a:endParaRPr lang="en-US" sz="2000" smtClean="0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52400" y="11430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800" dirty="0"/>
              <a:t>California Land Cover Data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  <a:p>
            <a:pPr marL="552450" indent="-552450">
              <a:spcBef>
                <a:spcPct val="20000"/>
              </a:spcBef>
            </a:pPr>
            <a:r>
              <a:rPr lang="en-US" sz="2900" dirty="0"/>
              <a:t> Agency: The Department of Forestry and Fire Protection (CDF) </a:t>
            </a:r>
          </a:p>
          <a:p>
            <a:pPr marL="552450" indent="-552450">
              <a:spcBef>
                <a:spcPct val="20000"/>
              </a:spcBef>
            </a:pPr>
            <a:endParaRPr lang="en-US" sz="2900" dirty="0"/>
          </a:p>
          <a:p>
            <a:pPr marL="552450" indent="-552450">
              <a:spcBef>
                <a:spcPct val="20000"/>
              </a:spcBef>
            </a:pPr>
            <a:r>
              <a:rPr lang="en-US" sz="2900" dirty="0"/>
              <a:t>– Fire Resource Protection Program (FRAP)</a:t>
            </a:r>
          </a:p>
          <a:p>
            <a:pPr marL="1333500" lvl="2" indent="-419100">
              <a:spcBef>
                <a:spcPct val="20000"/>
              </a:spcBef>
              <a:buFontTx/>
              <a:buChar char="•"/>
            </a:pPr>
            <a:r>
              <a:rPr lang="en-US" dirty="0"/>
              <a:t>Multi-source Land Cover Data (v02_2)</a:t>
            </a:r>
          </a:p>
          <a:p>
            <a:pPr marL="1333500" lvl="2" indent="-419100">
              <a:spcBef>
                <a:spcPct val="20000"/>
              </a:spcBef>
              <a:buFontTx/>
              <a:buChar char="•"/>
            </a:pPr>
            <a:r>
              <a:rPr lang="en-US" dirty="0"/>
              <a:t>Compiled for Forest and Range 2003 Assessment</a:t>
            </a:r>
          </a:p>
          <a:p>
            <a:pPr marL="1333500" lvl="2" indent="-419100">
              <a:spcBef>
                <a:spcPct val="20000"/>
              </a:spcBef>
              <a:buFontTx/>
              <a:buChar char="•"/>
            </a:pPr>
            <a:r>
              <a:rPr lang="en-US" dirty="0"/>
              <a:t>Acquire at http://frap.cdf.ca.gov/data/frapgisdata/select.asp</a:t>
            </a:r>
          </a:p>
          <a:p>
            <a:pPr marL="933450" lvl="1" indent="-4762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2800" dirty="0"/>
          </a:p>
          <a:p>
            <a:pPr marL="933450" lvl="1" indent="-4762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dirty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15625" r="60938" b="12500"/>
          <a:stretch>
            <a:fillRect/>
          </a:stretch>
        </p:blipFill>
        <p:spPr bwMode="auto">
          <a:xfrm>
            <a:off x="6477000" y="1828800"/>
            <a:ext cx="32178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7010400" y="0"/>
            <a:ext cx="3568700" cy="71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/>
              <a:t>WHRNUM WHRTYPE          WHRNAME                    </a:t>
            </a:r>
          </a:p>
          <a:p>
            <a:pPr eaLnBrk="1" hangingPunct="1"/>
            <a:r>
              <a:rPr lang="en-US" sz="800" dirty="0"/>
              <a:t>------ -------   -----------------------------</a:t>
            </a:r>
          </a:p>
          <a:p>
            <a:pPr eaLnBrk="1" hangingPunct="1"/>
            <a:r>
              <a:rPr lang="en-US" sz="800" dirty="0"/>
              <a:t> 1 	 ADS     Alpine-Dwarf Shrub</a:t>
            </a:r>
          </a:p>
          <a:p>
            <a:pPr eaLnBrk="1" hangingPunct="1"/>
            <a:r>
              <a:rPr lang="en-US" sz="800" dirty="0"/>
              <a:t> 2       AGR     Agriculture</a:t>
            </a:r>
          </a:p>
          <a:p>
            <a:pPr eaLnBrk="1" hangingPunct="1"/>
            <a:r>
              <a:rPr lang="en-US" sz="800" dirty="0"/>
              <a:t> 3       AGS     Annual Grassland</a:t>
            </a:r>
          </a:p>
          <a:p>
            <a:pPr eaLnBrk="1" hangingPunct="1"/>
            <a:r>
              <a:rPr lang="en-US" sz="800" dirty="0"/>
              <a:t> 4       ASC     Alkali Desert Scrub</a:t>
            </a:r>
          </a:p>
          <a:p>
            <a:pPr eaLnBrk="1" hangingPunct="1"/>
            <a:r>
              <a:rPr lang="en-US" sz="800" dirty="0"/>
              <a:t> 5       ASP     Aspen</a:t>
            </a:r>
          </a:p>
          <a:p>
            <a:pPr eaLnBrk="1" hangingPunct="1"/>
            <a:r>
              <a:rPr lang="en-US" sz="800" dirty="0"/>
              <a:t> 6       BAR     Barren</a:t>
            </a:r>
          </a:p>
          <a:p>
            <a:pPr eaLnBrk="1" hangingPunct="1"/>
            <a:r>
              <a:rPr lang="en-US" sz="800" dirty="0"/>
              <a:t> 7       BBR     Bitterbrush</a:t>
            </a:r>
          </a:p>
          <a:p>
            <a:pPr eaLnBrk="1" hangingPunct="1"/>
            <a:r>
              <a:rPr lang="en-US" sz="800" dirty="0"/>
              <a:t> 8       BOP     Blue Oak-Foothill Pine</a:t>
            </a:r>
          </a:p>
          <a:p>
            <a:pPr eaLnBrk="1" hangingPunct="1"/>
            <a:r>
              <a:rPr lang="en-US" sz="800" dirty="0"/>
              <a:t> 9       BOW     Blue Oak Woodland</a:t>
            </a:r>
          </a:p>
          <a:p>
            <a:pPr eaLnBrk="1" hangingPunct="1"/>
            <a:r>
              <a:rPr lang="en-US" sz="800" dirty="0"/>
              <a:t>10       COW     Coastal Oak Woodland</a:t>
            </a:r>
          </a:p>
          <a:p>
            <a:pPr eaLnBrk="1" hangingPunct="1"/>
            <a:r>
              <a:rPr lang="en-US" sz="800" dirty="0"/>
              <a:t>11       CPC     Closed-Cone Pine-Cypress</a:t>
            </a:r>
          </a:p>
          <a:p>
            <a:pPr eaLnBrk="1" hangingPunct="1"/>
            <a:r>
              <a:rPr lang="en-US" sz="800" dirty="0"/>
              <a:t>12       CRC     </a:t>
            </a:r>
            <a:r>
              <a:rPr lang="en-US" sz="800" dirty="0" err="1"/>
              <a:t>Chamise</a:t>
            </a:r>
            <a:r>
              <a:rPr lang="en-US" sz="800" dirty="0"/>
              <a:t>-Redshank Chaparral</a:t>
            </a:r>
          </a:p>
          <a:p>
            <a:pPr eaLnBrk="1" hangingPunct="1"/>
            <a:r>
              <a:rPr lang="en-US" sz="800" dirty="0"/>
              <a:t>13       CSC     Coastal Scrub</a:t>
            </a:r>
          </a:p>
          <a:p>
            <a:pPr eaLnBrk="1" hangingPunct="1"/>
            <a:r>
              <a:rPr lang="en-US" sz="800" dirty="0"/>
              <a:t>14       DFR     Douglas-Fir</a:t>
            </a:r>
          </a:p>
          <a:p>
            <a:pPr eaLnBrk="1" hangingPunct="1"/>
            <a:r>
              <a:rPr lang="en-US" sz="800" dirty="0"/>
              <a:t>15       DRI     Desert Riparian</a:t>
            </a:r>
          </a:p>
          <a:p>
            <a:pPr eaLnBrk="1" hangingPunct="1"/>
            <a:r>
              <a:rPr lang="en-US" sz="800" dirty="0"/>
              <a:t>17       DSC     Desert Scrub</a:t>
            </a:r>
          </a:p>
          <a:p>
            <a:pPr eaLnBrk="1" hangingPunct="1"/>
            <a:r>
              <a:rPr lang="en-US" sz="800" dirty="0"/>
              <a:t>18       DSS     Desert Succulent Shrub</a:t>
            </a:r>
          </a:p>
          <a:p>
            <a:pPr eaLnBrk="1" hangingPunct="1"/>
            <a:r>
              <a:rPr lang="en-US" sz="800" dirty="0"/>
              <a:t>19       DSW     Desert Wash</a:t>
            </a:r>
          </a:p>
          <a:p>
            <a:pPr eaLnBrk="1" hangingPunct="1"/>
            <a:r>
              <a:rPr lang="en-US" sz="800" dirty="0"/>
              <a:t>20       EPN     Eastside Pine</a:t>
            </a:r>
          </a:p>
          <a:p>
            <a:pPr eaLnBrk="1" hangingPunct="1"/>
            <a:r>
              <a:rPr lang="en-US" sz="800" dirty="0"/>
              <a:t>21       EST     Estuarine</a:t>
            </a:r>
          </a:p>
          <a:p>
            <a:pPr eaLnBrk="1" hangingPunct="1"/>
            <a:r>
              <a:rPr lang="en-US" sz="800" dirty="0"/>
              <a:t>22       FEW     Freshwater Emergent Wetland</a:t>
            </a:r>
          </a:p>
          <a:p>
            <a:pPr eaLnBrk="1" hangingPunct="1"/>
            <a:r>
              <a:rPr lang="en-US" sz="800" dirty="0"/>
              <a:t>24       JPN     Jeffrey Pine</a:t>
            </a:r>
          </a:p>
          <a:p>
            <a:pPr eaLnBrk="1" hangingPunct="1"/>
            <a:r>
              <a:rPr lang="en-US" sz="800" dirty="0"/>
              <a:t>25       JST     Joshua Tree</a:t>
            </a:r>
          </a:p>
          <a:p>
            <a:pPr eaLnBrk="1" hangingPunct="1"/>
            <a:r>
              <a:rPr lang="en-US" sz="800" dirty="0"/>
              <a:t>26       JUN     Juniper</a:t>
            </a:r>
          </a:p>
          <a:p>
            <a:pPr eaLnBrk="1" hangingPunct="1"/>
            <a:r>
              <a:rPr lang="en-US" sz="800" dirty="0"/>
              <a:t>27       KMC     Klamath Mixed Conifer</a:t>
            </a:r>
          </a:p>
          <a:p>
            <a:pPr eaLnBrk="1" hangingPunct="1"/>
            <a:r>
              <a:rPr lang="en-US" sz="800" dirty="0"/>
              <a:t>28       LAC     Lacustrine</a:t>
            </a:r>
          </a:p>
          <a:p>
            <a:pPr eaLnBrk="1" hangingPunct="1"/>
            <a:r>
              <a:rPr lang="en-US" sz="800" dirty="0"/>
              <a:t>29       LPN     </a:t>
            </a:r>
            <a:r>
              <a:rPr lang="en-US" sz="800" dirty="0" err="1"/>
              <a:t>Lodgepole</a:t>
            </a:r>
            <a:r>
              <a:rPr lang="en-US" sz="800" dirty="0"/>
              <a:t> Pine</a:t>
            </a:r>
          </a:p>
          <a:p>
            <a:pPr eaLnBrk="1" hangingPunct="1"/>
            <a:r>
              <a:rPr lang="en-US" sz="800" dirty="0"/>
              <a:t>30       LSG     Low Sage</a:t>
            </a:r>
          </a:p>
          <a:p>
            <a:pPr eaLnBrk="1" hangingPunct="1"/>
            <a:r>
              <a:rPr lang="en-US" sz="800" dirty="0"/>
              <a:t>31       MAR     Marine</a:t>
            </a:r>
          </a:p>
          <a:p>
            <a:pPr eaLnBrk="1" hangingPunct="1"/>
            <a:r>
              <a:rPr lang="en-US" sz="800" dirty="0"/>
              <a:t>32       MCH     Mixed Chaparral</a:t>
            </a:r>
          </a:p>
          <a:p>
            <a:pPr eaLnBrk="1" hangingPunct="1"/>
            <a:r>
              <a:rPr lang="en-US" sz="800" dirty="0"/>
              <a:t>34       MCP     </a:t>
            </a:r>
            <a:r>
              <a:rPr lang="en-US" sz="800" dirty="0" err="1"/>
              <a:t>Montane</a:t>
            </a:r>
            <a:r>
              <a:rPr lang="en-US" sz="800" dirty="0"/>
              <a:t> Chaparral</a:t>
            </a:r>
          </a:p>
          <a:p>
            <a:pPr eaLnBrk="1" hangingPunct="1"/>
            <a:r>
              <a:rPr lang="en-US" sz="800" dirty="0"/>
              <a:t>35       MHC     </a:t>
            </a:r>
            <a:r>
              <a:rPr lang="en-US" sz="800" dirty="0" err="1"/>
              <a:t>Montane</a:t>
            </a:r>
            <a:r>
              <a:rPr lang="en-US" sz="800" dirty="0"/>
              <a:t> Hardwood-Conifer</a:t>
            </a:r>
          </a:p>
          <a:p>
            <a:pPr eaLnBrk="1" hangingPunct="1"/>
            <a:r>
              <a:rPr lang="en-US" sz="800" dirty="0"/>
              <a:t>36       MHW     </a:t>
            </a:r>
            <a:r>
              <a:rPr lang="en-US" sz="800" dirty="0" err="1"/>
              <a:t>Montane</a:t>
            </a:r>
            <a:r>
              <a:rPr lang="en-US" sz="800" dirty="0"/>
              <a:t> Hardwood</a:t>
            </a:r>
          </a:p>
          <a:p>
            <a:pPr eaLnBrk="1" hangingPunct="1"/>
            <a:r>
              <a:rPr lang="en-US" sz="800" dirty="0"/>
              <a:t>37       MRI     </a:t>
            </a:r>
            <a:r>
              <a:rPr lang="en-US" sz="800" dirty="0" err="1"/>
              <a:t>Montane</a:t>
            </a:r>
            <a:r>
              <a:rPr lang="en-US" sz="800" dirty="0"/>
              <a:t> Riparian</a:t>
            </a:r>
          </a:p>
          <a:p>
            <a:pPr eaLnBrk="1" hangingPunct="1"/>
            <a:r>
              <a:rPr lang="en-US" sz="800" dirty="0"/>
              <a:t>39       PGS     Perennial Grassland</a:t>
            </a:r>
          </a:p>
          <a:p>
            <a:pPr eaLnBrk="1" hangingPunct="1"/>
            <a:r>
              <a:rPr lang="en-US" sz="800" dirty="0"/>
              <a:t>40       PJN     </a:t>
            </a:r>
            <a:r>
              <a:rPr lang="en-US" sz="800" dirty="0" err="1"/>
              <a:t>Pinyon</a:t>
            </a:r>
            <a:r>
              <a:rPr lang="en-US" sz="800" dirty="0"/>
              <a:t>-Juniper</a:t>
            </a:r>
          </a:p>
          <a:p>
            <a:pPr eaLnBrk="1" hangingPunct="1"/>
            <a:r>
              <a:rPr lang="en-US" sz="800" dirty="0"/>
              <a:t>41       POS     Palm Oasis</a:t>
            </a:r>
          </a:p>
          <a:p>
            <a:pPr eaLnBrk="1" hangingPunct="1"/>
            <a:r>
              <a:rPr lang="en-US" sz="800" dirty="0"/>
              <a:t>42       PPN     Ponderosa Pine</a:t>
            </a:r>
          </a:p>
          <a:p>
            <a:pPr eaLnBrk="1" hangingPunct="1"/>
            <a:r>
              <a:rPr lang="en-US" sz="800" dirty="0"/>
              <a:t>43       RIV     Riverine</a:t>
            </a:r>
          </a:p>
          <a:p>
            <a:pPr eaLnBrk="1" hangingPunct="1"/>
            <a:r>
              <a:rPr lang="en-US" sz="800" dirty="0"/>
              <a:t>44       RDW     Redwood</a:t>
            </a:r>
          </a:p>
          <a:p>
            <a:pPr eaLnBrk="1" hangingPunct="1"/>
            <a:r>
              <a:rPr lang="en-US" sz="800" dirty="0"/>
              <a:t>45       RFR     Red Fir</a:t>
            </a:r>
          </a:p>
          <a:p>
            <a:pPr eaLnBrk="1" hangingPunct="1"/>
            <a:r>
              <a:rPr lang="en-US" sz="800" dirty="0"/>
              <a:t>48       SCN     Subalpine Conifer</a:t>
            </a:r>
          </a:p>
          <a:p>
            <a:pPr eaLnBrk="1" hangingPunct="1"/>
            <a:r>
              <a:rPr lang="en-US" sz="800" dirty="0"/>
              <a:t>49       SEW     Saline Emergent Wetland</a:t>
            </a:r>
          </a:p>
          <a:p>
            <a:pPr eaLnBrk="1" hangingPunct="1"/>
            <a:r>
              <a:rPr lang="en-US" sz="800" dirty="0"/>
              <a:t>50       SGB     Sagebrush</a:t>
            </a:r>
          </a:p>
          <a:p>
            <a:pPr eaLnBrk="1" hangingPunct="1"/>
            <a:r>
              <a:rPr lang="en-US" sz="800" dirty="0"/>
              <a:t>51       SMC     </a:t>
            </a:r>
            <a:r>
              <a:rPr lang="en-US" sz="800" dirty="0" err="1"/>
              <a:t>Sierran</a:t>
            </a:r>
            <a:r>
              <a:rPr lang="en-US" sz="800" dirty="0"/>
              <a:t> Mixed Conifer</a:t>
            </a:r>
          </a:p>
          <a:p>
            <a:pPr eaLnBrk="1" hangingPunct="1"/>
            <a:r>
              <a:rPr lang="en-US" sz="800" dirty="0"/>
              <a:t>53       URB     Urban</a:t>
            </a:r>
          </a:p>
          <a:p>
            <a:pPr eaLnBrk="1" hangingPunct="1"/>
            <a:r>
              <a:rPr lang="en-US" sz="800" dirty="0"/>
              <a:t>55       VOW     Valley Oak Woodland</a:t>
            </a:r>
          </a:p>
          <a:p>
            <a:pPr eaLnBrk="1" hangingPunct="1"/>
            <a:r>
              <a:rPr lang="en-US" sz="800" dirty="0"/>
              <a:t>56       VRI     Valley Foothill Riparian</a:t>
            </a:r>
          </a:p>
          <a:p>
            <a:pPr eaLnBrk="1" hangingPunct="1"/>
            <a:r>
              <a:rPr lang="en-US" sz="800" dirty="0"/>
              <a:t>57       WAT     Water</a:t>
            </a:r>
          </a:p>
          <a:p>
            <a:pPr eaLnBrk="1" hangingPunct="1"/>
            <a:r>
              <a:rPr lang="en-US" sz="800" dirty="0"/>
              <a:t>58       WFR     White Fir</a:t>
            </a:r>
          </a:p>
          <a:p>
            <a:pPr eaLnBrk="1" hangingPunct="1"/>
            <a:r>
              <a:rPr lang="en-US" sz="800" dirty="0"/>
              <a:t>59       WTM     Wet Meadow</a:t>
            </a:r>
          </a:p>
          <a:p>
            <a:pPr eaLnBrk="1" hangingPunct="1"/>
            <a:r>
              <a:rPr lang="en-US" sz="800" dirty="0"/>
              <a:t>62       CHP     Unknown Shrub Type</a:t>
            </a:r>
          </a:p>
          <a:p>
            <a:pPr eaLnBrk="1" hangingPunct="1"/>
            <a:r>
              <a:rPr lang="en-US" sz="800" dirty="0"/>
              <a:t>63       CON     Unknown Conifer Type</a:t>
            </a:r>
          </a:p>
          <a:p>
            <a:pPr eaLnBrk="1" hangingPunct="1"/>
            <a:r>
              <a:rPr lang="en-US" sz="800" dirty="0"/>
              <a:t>72       PAS     Pasture</a:t>
            </a:r>
          </a:p>
          <a:p>
            <a:pPr eaLnBrk="1" hangingPunct="1"/>
            <a:r>
              <a:rPr lang="en-US" sz="800" dirty="0"/>
              <a:t>77       EUC     Eucalyptus</a:t>
            </a:r>
          </a:p>
        </p:txBody>
      </p:sp>
      <p:sp>
        <p:nvSpPr>
          <p:cNvPr id="37894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981200"/>
            <a:ext cx="8966200" cy="1905000"/>
          </a:xfrm>
        </p:spPr>
        <p:txBody>
          <a:bodyPr/>
          <a:lstStyle/>
          <a:p>
            <a:pPr marL="552450" indent="-552450">
              <a:buFontTx/>
              <a:buNone/>
            </a:pPr>
            <a:endParaRPr lang="en-US" sz="2400" b="1" smtClean="0"/>
          </a:p>
          <a:p>
            <a:pPr marL="552450" indent="-552450">
              <a:buFontTx/>
              <a:buNone/>
            </a:pPr>
            <a:r>
              <a:rPr lang="en-US" sz="2400" b="1" smtClean="0"/>
              <a:t>			</a:t>
            </a:r>
          </a:p>
          <a:p>
            <a:pPr marL="552450" indent="-552450">
              <a:buFontTx/>
              <a:buNone/>
            </a:pPr>
            <a:r>
              <a:rPr lang="en-US" sz="2400" b="1" smtClean="0"/>
              <a:t>	</a:t>
            </a:r>
            <a:endParaRPr lang="en-US" b="1" smtClean="0"/>
          </a:p>
          <a:p>
            <a:pPr marL="1714500" lvl="3" indent="-342900">
              <a:buFontTx/>
              <a:buChar char="•"/>
            </a:pPr>
            <a:endParaRPr lang="en-US" sz="1800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1333500" lvl="2" indent="-419100">
              <a:buFontTx/>
              <a:buAutoNum type="arabicPeriod"/>
            </a:pPr>
            <a:endParaRPr lang="en-US" b="1" smtClean="0"/>
          </a:p>
          <a:p>
            <a:pPr marL="933450" lvl="1" indent="-476250"/>
            <a:endParaRPr lang="en-US" sz="1800" smtClean="0"/>
          </a:p>
          <a:p>
            <a:pPr marL="933450" lvl="1" indent="-476250"/>
            <a:endParaRPr lang="en-US" sz="2000" smtClean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7800" y="1371600"/>
            <a:ext cx="8966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800" dirty="0"/>
              <a:t>Digital Census Data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Agency: The US Census Bureau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TIGER System </a:t>
            </a:r>
          </a:p>
          <a:p>
            <a:pPr marL="552450" indent="-552450">
              <a:lnSpc>
                <a:spcPct val="90000"/>
              </a:lnSpc>
              <a:spcBef>
                <a:spcPct val="20000"/>
              </a:spcBef>
            </a:pPr>
            <a:r>
              <a:rPr lang="en-US" sz="2000" b="0" dirty="0"/>
              <a:t>	(Topologically Integrated Geographic Encoding and Referencing)</a:t>
            </a:r>
          </a:p>
          <a:p>
            <a:pPr marL="1333500" lvl="2" indent="-2492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/>
              <a:t>Spatial Data derived from the national </a:t>
            </a:r>
            <a:r>
              <a:rPr lang="en-US" sz="2000" b="0" dirty="0" smtClean="0"/>
              <a:t>census (household). </a:t>
            </a:r>
            <a:endParaRPr lang="en-US" sz="2000" b="0" dirty="0"/>
          </a:p>
          <a:p>
            <a:pPr marL="1790700" lvl="3" indent="-1825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 smtClean="0"/>
              <a:t>Distributed:</a:t>
            </a:r>
          </a:p>
          <a:p>
            <a:pPr marL="1790700" lvl="3" indent="-1825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 smtClean="0"/>
              <a:t>By </a:t>
            </a:r>
            <a:r>
              <a:rPr lang="en-US" sz="2000" b="0" dirty="0"/>
              <a:t>state, county, census tract, census block, etc.</a:t>
            </a:r>
          </a:p>
          <a:p>
            <a:pPr marL="1790700" lvl="3" indent="-1825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/>
              <a:t>Links geographic units to statistical data (population size, age, income, health, </a:t>
            </a:r>
            <a:r>
              <a:rPr lang="en-US" sz="2000" b="0" dirty="0" err="1"/>
              <a:t>etc</a:t>
            </a:r>
            <a:r>
              <a:rPr lang="en-US" sz="2000" b="0" dirty="0"/>
              <a:t>).    </a:t>
            </a:r>
          </a:p>
          <a:p>
            <a:pPr marL="1333500" lvl="2" indent="-2492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/>
              <a:t>Roads, hydrography, political boundaries, schools, parks…</a:t>
            </a:r>
          </a:p>
          <a:p>
            <a:pPr marL="1333500" lvl="2" indent="-249238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/>
              <a:t>Acquire from </a:t>
            </a:r>
          </a:p>
          <a:p>
            <a:pPr marL="1790700" lvl="3" indent="-18256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0" dirty="0"/>
              <a:t>http://www.census.gov/geo/www/tiger/</a:t>
            </a:r>
          </a:p>
          <a:p>
            <a:pPr marL="1790700" lvl="3" indent="-182563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0" dirty="0"/>
              <a:t>www.arcgis.com</a:t>
            </a:r>
          </a:p>
        </p:txBody>
      </p:sp>
      <p:sp>
        <p:nvSpPr>
          <p:cNvPr id="38916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9" y="1600200"/>
            <a:ext cx="6504833" cy="495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00200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Census </a:t>
            </a:r>
          </a:p>
          <a:p>
            <a:r>
              <a:rPr lang="en-US" dirty="0" smtClean="0"/>
              <a:t>Boundary</a:t>
            </a:r>
          </a:p>
          <a:p>
            <a:r>
              <a:rPr lang="en-US" dirty="0" smtClean="0"/>
              <a:t>Enumeration</a:t>
            </a:r>
          </a:p>
          <a:p>
            <a:r>
              <a:rPr lang="en-US" dirty="0" smtClean="0"/>
              <a:t>Levels</a:t>
            </a:r>
            <a:endParaRPr lang="en-US" dirty="0"/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</p:spTree>
    <p:extLst>
      <p:ext uri="{BB962C8B-B14F-4D97-AF65-F5344CB8AC3E}">
        <p14:creationId xmlns:p14="http://schemas.microsoft.com/office/powerpoint/2010/main" val="10923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4267200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248FA4"/>
                    </a:gs>
                    <a:gs pos="100000">
                      <a:srgbClr val="B9C4C7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Digital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783"/>
            <a:ext cx="9144000" cy="4915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7150" y="3981450"/>
            <a:ext cx="1768475" cy="381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3225800"/>
            <a:ext cx="4027797" cy="227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49844"/>
            <a:ext cx="3751572" cy="37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85725"/>
            <a:ext cx="97917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Formats</a:t>
            </a:r>
            <a:br>
              <a:rPr lang="en-US" dirty="0" smtClean="0"/>
            </a:br>
            <a:r>
              <a:rPr lang="en-US" dirty="0" smtClean="0"/>
              <a:t>Raster and Vector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 Geodatabase – needs to go away</a:t>
            </a:r>
          </a:p>
          <a:p>
            <a:r>
              <a:rPr lang="en-US" dirty="0" smtClean="0"/>
              <a:t>File Geodatabase – commercial, compatibility problems, needs to be zipped</a:t>
            </a:r>
          </a:p>
          <a:p>
            <a:r>
              <a:rPr lang="en-US" dirty="0" smtClean="0"/>
              <a:t>KML – Keyhole markup language</a:t>
            </a:r>
          </a:p>
          <a:p>
            <a:r>
              <a:rPr lang="en-US" dirty="0" smtClean="0"/>
              <a:t>ZML – A zipped KML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8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52588"/>
            <a:ext cx="4316413" cy="5205412"/>
          </a:xfrm>
        </p:spPr>
        <p:txBody>
          <a:bodyPr/>
          <a:lstStyle/>
          <a:p>
            <a:r>
              <a:rPr lang="en-US" dirty="0" smtClean="0"/>
              <a:t>Global:</a:t>
            </a:r>
          </a:p>
          <a:p>
            <a:pPr lvl="1"/>
            <a:r>
              <a:rPr lang="en-US" dirty="0" smtClean="0"/>
              <a:t>Natural Earth</a:t>
            </a:r>
          </a:p>
          <a:p>
            <a:pPr lvl="1"/>
            <a:r>
              <a:rPr lang="en-US" dirty="0" smtClean="0"/>
              <a:t>United Nations</a:t>
            </a:r>
          </a:p>
          <a:p>
            <a:pPr lvl="1"/>
            <a:r>
              <a:rPr lang="en-US" dirty="0" smtClean="0"/>
              <a:t>CIA</a:t>
            </a:r>
          </a:p>
          <a:p>
            <a:r>
              <a:rPr lang="en-US" dirty="0" smtClean="0"/>
              <a:t>United States:</a:t>
            </a:r>
          </a:p>
          <a:p>
            <a:pPr lvl="1"/>
            <a:r>
              <a:rPr lang="en-US" dirty="0" smtClean="0"/>
              <a:t>National Map (not really)</a:t>
            </a:r>
          </a:p>
          <a:p>
            <a:pPr lvl="1"/>
            <a:r>
              <a:rPr lang="en-US" dirty="0" smtClean="0"/>
              <a:t>NOAA</a:t>
            </a:r>
          </a:p>
          <a:p>
            <a:pPr lvl="1"/>
            <a:r>
              <a:rPr lang="en-US" dirty="0" smtClean="0"/>
              <a:t>USGS</a:t>
            </a:r>
          </a:p>
          <a:p>
            <a:pPr lvl="1"/>
            <a:r>
              <a:rPr lang="en-US" dirty="0" smtClean="0"/>
              <a:t>NASA</a:t>
            </a:r>
          </a:p>
          <a:p>
            <a:pPr lvl="1"/>
            <a:r>
              <a:rPr lang="en-US" dirty="0" smtClean="0"/>
              <a:t>Individual agencies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States</a:t>
            </a:r>
          </a:p>
          <a:p>
            <a:r>
              <a:rPr lang="en-US" dirty="0" smtClean="0"/>
              <a:t>Counties</a:t>
            </a:r>
          </a:p>
          <a:p>
            <a:r>
              <a:rPr lang="en-US" dirty="0" smtClean="0"/>
              <a:t>Cities (some)</a:t>
            </a:r>
          </a:p>
          <a:p>
            <a:r>
              <a:rPr lang="en-US" dirty="0" smtClean="0"/>
              <a:t>Commercial</a:t>
            </a:r>
          </a:p>
          <a:p>
            <a:pPr lvl="1"/>
            <a:r>
              <a:rPr lang="en-US" dirty="0" smtClean="0"/>
              <a:t>Typically have costs</a:t>
            </a:r>
          </a:p>
          <a:p>
            <a:r>
              <a:rPr lang="en-US" dirty="0" smtClean="0"/>
              <a:t>Other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0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Data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</a:t>
            </a:r>
            <a:r>
              <a:rPr lang="en-US" dirty="0" smtClean="0"/>
              <a:t>Earth – vector for cities, countries, etc.</a:t>
            </a:r>
            <a:endParaRPr lang="en-US" dirty="0"/>
          </a:p>
          <a:p>
            <a:r>
              <a:rPr lang="en-US" dirty="0"/>
              <a:t>United </a:t>
            </a:r>
            <a:r>
              <a:rPr lang="en-US" dirty="0" smtClean="0"/>
              <a:t>Nations – Economy, social issues</a:t>
            </a:r>
            <a:endParaRPr lang="en-US" dirty="0"/>
          </a:p>
          <a:p>
            <a:r>
              <a:rPr lang="en-US" dirty="0" smtClean="0"/>
              <a:t>CIA – National histories</a:t>
            </a:r>
          </a:p>
          <a:p>
            <a:r>
              <a:rPr lang="en-US" dirty="0" smtClean="0"/>
              <a:t>EROS Data Center – Satellite</a:t>
            </a:r>
          </a:p>
          <a:p>
            <a:r>
              <a:rPr lang="en-US" dirty="0" smtClean="0"/>
              <a:t>Others, see SEER web site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68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85225" cy="4406900"/>
          </a:xfrm>
        </p:spPr>
        <p:txBody>
          <a:bodyPr/>
          <a:lstStyle/>
          <a:p>
            <a:r>
              <a:rPr lang="en-US" sz="2800" dirty="0" smtClean="0"/>
              <a:t>National Atlas – Great for vector data on counties, zip codes, census, etc.</a:t>
            </a:r>
          </a:p>
          <a:p>
            <a:r>
              <a:rPr lang="en-US" sz="2800" dirty="0" smtClean="0"/>
              <a:t>National </a:t>
            </a:r>
            <a:r>
              <a:rPr lang="en-US" sz="2800" dirty="0"/>
              <a:t>Map </a:t>
            </a:r>
            <a:r>
              <a:rPr lang="en-US" sz="2800" dirty="0" smtClean="0"/>
              <a:t>- ?</a:t>
            </a:r>
          </a:p>
          <a:p>
            <a:r>
              <a:rPr lang="en-US" sz="2800" dirty="0" smtClean="0"/>
              <a:t>NASA– Raw satellite data and metadata</a:t>
            </a:r>
            <a:endParaRPr lang="en-US" sz="2800" dirty="0"/>
          </a:p>
          <a:p>
            <a:r>
              <a:rPr lang="en-US" sz="2800" dirty="0" smtClean="0"/>
              <a:t>USGS – </a:t>
            </a:r>
            <a:r>
              <a:rPr lang="en-US" sz="2800" dirty="0"/>
              <a:t>Earth </a:t>
            </a:r>
            <a:r>
              <a:rPr lang="en-US" sz="2800" dirty="0" smtClean="0"/>
              <a:t>Explorer &amp; Stream gage data</a:t>
            </a:r>
            <a:endParaRPr lang="en-US" sz="2800" dirty="0"/>
          </a:p>
          <a:p>
            <a:r>
              <a:rPr lang="en-US" sz="2800" dirty="0" smtClean="0"/>
              <a:t>NOAA – Weather and marine data</a:t>
            </a:r>
            <a:endParaRPr lang="en-US" sz="2800" dirty="0"/>
          </a:p>
          <a:p>
            <a:r>
              <a:rPr lang="en-US" sz="2800" dirty="0"/>
              <a:t>Individual </a:t>
            </a:r>
            <a:r>
              <a:rPr lang="en-US" sz="2800" dirty="0" smtClean="0"/>
              <a:t>agencies</a:t>
            </a:r>
          </a:p>
          <a:p>
            <a:r>
              <a:rPr lang="en-US" sz="2800" dirty="0" err="1" smtClean="0"/>
              <a:t>Topo</a:t>
            </a:r>
            <a:r>
              <a:rPr lang="en-US" sz="2800" dirty="0" smtClean="0"/>
              <a:t> Quest – </a:t>
            </a:r>
            <a:r>
              <a:rPr lang="en-US" sz="2800" dirty="0" err="1" smtClean="0"/>
              <a:t>Topos</a:t>
            </a:r>
            <a:r>
              <a:rPr lang="en-US" sz="2800" dirty="0" smtClean="0"/>
              <a:t> (DRG)</a:t>
            </a:r>
          </a:p>
          <a:p>
            <a:r>
              <a:rPr lang="en-US" sz="2800" dirty="0"/>
              <a:t>USDA Geospatial </a:t>
            </a:r>
            <a:r>
              <a:rPr lang="en-US" sz="2800" dirty="0" smtClean="0"/>
              <a:t>Gateway</a:t>
            </a:r>
          </a:p>
          <a:p>
            <a:r>
              <a:rPr lang="en-US" sz="2800" dirty="0" smtClean="0"/>
              <a:t>Data.gov</a:t>
            </a:r>
          </a:p>
          <a:p>
            <a:r>
              <a:rPr lang="en-US" sz="2800" dirty="0" err="1" smtClean="0"/>
              <a:t>GeoComm</a:t>
            </a:r>
            <a:r>
              <a:rPr lang="en-US" sz="2800" dirty="0" smtClean="0"/>
              <a:t> – Commercial with some free data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1749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Map: Intended to be the main point for distribution of US government data.</a:t>
            </a:r>
          </a:p>
          <a:p>
            <a:pPr lvl="1"/>
            <a:r>
              <a:rPr lang="en-US" dirty="0" smtClean="0"/>
              <a:t>Has yet to live up to this</a:t>
            </a:r>
          </a:p>
          <a:p>
            <a:pPr lvl="1"/>
            <a:r>
              <a:rPr lang="en-US" dirty="0" smtClean="0"/>
              <a:t>It does work periodically now and you can get data out of it sometimes</a:t>
            </a:r>
          </a:p>
          <a:p>
            <a:pPr lvl="1"/>
            <a:r>
              <a:rPr lang="en-US" dirty="0" smtClean="0"/>
              <a:t>They plan on making it much simpler in the future (which should be good!)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72850"/>
      </p:ext>
    </p:extLst>
  </p:cSld>
  <p:clrMapOvr>
    <a:masterClrMapping/>
  </p:clrMapOvr>
</p:sld>
</file>

<file path=ppt/theme/theme1.xml><?xml version="1.0" encoding="utf-8"?>
<a:theme xmlns:a="http://schemas.openxmlformats.org/drawingml/2006/main" name="Glass design template">
  <a:themeElements>
    <a:clrScheme name="Glass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design template</Template>
  <TotalTime>0</TotalTime>
  <Words>955</Words>
  <Application>Microsoft Office PowerPoint</Application>
  <PresentationFormat>On-screen Show (4:3)</PresentationFormat>
  <Paragraphs>333</Paragraphs>
  <Slides>44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Glass design template</vt:lpstr>
      <vt:lpstr>PowerPoint Presentation</vt:lpstr>
      <vt:lpstr>Finding Data</vt:lpstr>
      <vt:lpstr>Process of Acquiring</vt:lpstr>
      <vt:lpstr>File Formats</vt:lpstr>
      <vt:lpstr>Complex Formats Raster and Vector</vt:lpstr>
      <vt:lpstr>Sources</vt:lpstr>
      <vt:lpstr>Global Data</vt:lpstr>
      <vt:lpstr>United States</vt:lpstr>
      <vt:lpstr>National Map</vt:lpstr>
      <vt:lpstr>California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Coastal Mapping (LiDar)</vt:lpstr>
      <vt:lpstr>Coastal Mapping (LiDar)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Landsat 8 – March 18, 2013</vt:lpstr>
      <vt:lpstr>Landsat 8 – March 18, 2013</vt:lpstr>
      <vt:lpstr>Landsat 8 – March 18, 2013</vt:lpstr>
      <vt:lpstr>USGS GLOVIS http://glovis.usgs.gov/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2012-04-02T20:44:02Z</dcterms:created>
  <dcterms:modified xsi:type="dcterms:W3CDTF">2013-10-06T16:20:12Z</dcterms:modified>
</cp:coreProperties>
</file>