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8" r:id="rId6"/>
    <p:sldId id="269" r:id="rId7"/>
    <p:sldId id="262" r:id="rId8"/>
    <p:sldId id="260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87831" autoAdjust="0"/>
  </p:normalViewPr>
  <p:slideViewPr>
    <p:cSldViewPr>
      <p:cViewPr varScale="1">
        <p:scale>
          <a:sx n="93" d="100"/>
          <a:sy n="93" d="100"/>
        </p:scale>
        <p:origin x="13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B45C58-03CD-44BE-8280-901EB10095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16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from GSP 510, Fall 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45C58-03CD-44BE-8280-901EB10095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1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Results from GSP 510, Fall 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45C58-03CD-44BE-8280-901EB10095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22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These are the formal terms, accuracy is often used to refer to uncertainty in general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605FAF-76ED-409E-87BD-72217D0324CE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8807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AECDA05-B57D-4551-92D8-A3CB1B9205E6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2093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52884-CECC-4A1F-87B9-5094587142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8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90071-90F9-41F7-BF0C-A1AE0B16B7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306DE-4185-4BCC-8CFC-3DAFFB5CB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46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1EFC3-0E0C-460F-BF69-AF0F657C0F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8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ECB6B-4F11-4721-B7AD-A043F74DCE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4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18210-4C48-4080-BB41-D748CF0D5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4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D494F-8457-47DB-82B8-FDB1632F01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7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3951C-A2A2-4DB9-924F-6EA9301480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8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C2902-1AE8-4D0E-A790-78314D3B13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4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7B6C4-43A4-4479-8C2D-8C182B12C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FCA4-D7A0-4848-BFBD-815F14399C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06181-61BE-43CD-8C33-61F84B2C8C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1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jan.ucc.nau.edu/~rcb7/namNm15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46B5E0-5ECA-4F40-9432-5E4B949F495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c/Standard_deviation_diagram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562600"/>
          </a:xfrm>
        </p:spPr>
        <p:txBody>
          <a:bodyPr/>
          <a:lstStyle/>
          <a:p>
            <a:r>
              <a:rPr lang="en-US" dirty="0" smtClean="0"/>
              <a:t>ArcMap is really picky</a:t>
            </a:r>
          </a:p>
          <a:p>
            <a:r>
              <a:rPr lang="en-US" dirty="0" smtClean="0"/>
              <a:t>If you’re having problems with a CSV:</a:t>
            </a:r>
          </a:p>
          <a:p>
            <a:pPr lvl="1"/>
            <a:r>
              <a:rPr lang="en-US" dirty="0" smtClean="0"/>
              <a:t>Check the file in </a:t>
            </a:r>
            <a:r>
              <a:rPr lang="en-US" dirty="0" err="1" smtClean="0"/>
              <a:t>NotePad</a:t>
            </a:r>
            <a:r>
              <a:rPr lang="en-US" dirty="0" smtClean="0"/>
              <a:t> or </a:t>
            </a:r>
            <a:r>
              <a:rPr lang="en-US" dirty="0" err="1" smtClean="0"/>
              <a:t>NotePad</a:t>
            </a:r>
            <a:r>
              <a:rPr lang="en-US" dirty="0" smtClean="0"/>
              <a:t>++</a:t>
            </a:r>
          </a:p>
          <a:p>
            <a:pPr lvl="2"/>
            <a:r>
              <a:rPr lang="en-US" dirty="0" smtClean="0"/>
              <a:t>Excel will hide characters and reformat your data!</a:t>
            </a:r>
          </a:p>
          <a:p>
            <a:pPr lvl="1"/>
            <a:r>
              <a:rPr lang="en-US" dirty="0" smtClean="0"/>
              <a:t>Header names must be 10 letters or less, no punctuation or spaces</a:t>
            </a:r>
          </a:p>
          <a:p>
            <a:pPr lvl="1"/>
            <a:r>
              <a:rPr lang="en-US" dirty="0" smtClean="0"/>
              <a:t>No special characters in cells</a:t>
            </a:r>
          </a:p>
          <a:p>
            <a:pPr lvl="1"/>
            <a:r>
              <a:rPr lang="en-US" dirty="0" smtClean="0"/>
              <a:t>BlueSpray and QGIS are less picky</a:t>
            </a:r>
          </a:p>
          <a:p>
            <a:r>
              <a:rPr lang="en-US" dirty="0" smtClean="0"/>
              <a:t> For this assignment, </a:t>
            </a:r>
            <a:r>
              <a:rPr lang="en-US" dirty="0" err="1" smtClean="0"/>
              <a:t>GoogleDocs</a:t>
            </a:r>
            <a:r>
              <a:rPr lang="en-US" dirty="0" smtClean="0"/>
              <a:t> did something bad.</a:t>
            </a:r>
          </a:p>
        </p:txBody>
      </p:sp>
    </p:spTree>
    <p:extLst>
      <p:ext uri="{BB962C8B-B14F-4D97-AF65-F5344CB8AC3E}">
        <p14:creationId xmlns:p14="http://schemas.microsoft.com/office/powerpoint/2010/main" val="3334513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Standard Deviation (Precision)</a:t>
            </a:r>
          </a:p>
        </p:txBody>
      </p:sp>
      <p:pic>
        <p:nvPicPr>
          <p:cNvPr id="29699" name="Picture 5" descr="File:Standard deviation diagram.svg">
            <a:hlinkClick r:id="rId3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4625" y="1358900"/>
            <a:ext cx="7319963" cy="3384550"/>
          </a:xfrm>
        </p:spPr>
      </p:pic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1219200" y="6132513"/>
            <a:ext cx="63404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Each band represents one standard deviation</a:t>
            </a:r>
          </a:p>
          <a:p>
            <a:pPr eaLnBrk="1" hangingPunct="1"/>
            <a:r>
              <a:rPr lang="en-US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3883331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RMSE From Higher Accuracy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92" t="-1599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590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52400"/>
            <a:ext cx="5086350" cy="65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350466"/>
              </p:ext>
            </p:extLst>
          </p:nvPr>
        </p:nvGraphicFramePr>
        <p:xfrm>
          <a:off x="457200" y="1219200"/>
          <a:ext cx="8382002" cy="5410200"/>
        </p:xfrm>
        <a:graphic>
          <a:graphicData uri="http://schemas.openxmlformats.org/drawingml/2006/table">
            <a:tbl>
              <a:tblPr/>
              <a:tblGrid>
                <a:gridCol w="1238849">
                  <a:extLst>
                    <a:ext uri="{9D8B030D-6E8A-4147-A177-3AD203B41FA5}">
                      <a16:colId xmlns:a16="http://schemas.microsoft.com/office/drawing/2014/main" val="1862091478"/>
                    </a:ext>
                  </a:extLst>
                </a:gridCol>
                <a:gridCol w="1700122">
                  <a:extLst>
                    <a:ext uri="{9D8B030D-6E8A-4147-A177-3AD203B41FA5}">
                      <a16:colId xmlns:a16="http://schemas.microsoft.com/office/drawing/2014/main" val="46671476"/>
                    </a:ext>
                  </a:extLst>
                </a:gridCol>
                <a:gridCol w="1383822">
                  <a:extLst>
                    <a:ext uri="{9D8B030D-6E8A-4147-A177-3AD203B41FA5}">
                      <a16:colId xmlns:a16="http://schemas.microsoft.com/office/drawing/2014/main" val="35342183"/>
                    </a:ext>
                  </a:extLst>
                </a:gridCol>
                <a:gridCol w="896191">
                  <a:extLst>
                    <a:ext uri="{9D8B030D-6E8A-4147-A177-3AD203B41FA5}">
                      <a16:colId xmlns:a16="http://schemas.microsoft.com/office/drawing/2014/main" val="2130018710"/>
                    </a:ext>
                  </a:extLst>
                </a:gridCol>
                <a:gridCol w="1041158">
                  <a:extLst>
                    <a:ext uri="{9D8B030D-6E8A-4147-A177-3AD203B41FA5}">
                      <a16:colId xmlns:a16="http://schemas.microsoft.com/office/drawing/2014/main" val="2220763370"/>
                    </a:ext>
                  </a:extLst>
                </a:gridCol>
                <a:gridCol w="1080702">
                  <a:extLst>
                    <a:ext uri="{9D8B030D-6E8A-4147-A177-3AD203B41FA5}">
                      <a16:colId xmlns:a16="http://schemas.microsoft.com/office/drawing/2014/main" val="3805564455"/>
                    </a:ext>
                  </a:extLst>
                </a:gridCol>
                <a:gridCol w="1041158">
                  <a:extLst>
                    <a:ext uri="{9D8B030D-6E8A-4147-A177-3AD203B41FA5}">
                      <a16:colId xmlns:a16="http://schemas.microsoft.com/office/drawing/2014/main" val="2882555147"/>
                    </a:ext>
                  </a:extLst>
                </a:gridCol>
              </a:tblGrid>
              <a:tr h="132080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Benchmark Location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Latitude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Longitude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y_proj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x_proj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0038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40.871813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-124.080055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40.871813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-124.080055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16552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-124.080047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-124.080047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38922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-124.080047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-124.080047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23832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87021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40755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18352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4557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44701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-124.080058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75179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40.871773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-124.079989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40.871773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-124.079989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68661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40.871773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-124.079944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40.871773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-124.079944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49572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40.871813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-124.080066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40.871813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-124.080066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40949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40.871651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-124.080081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40.871651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-124.080081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76255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40.871554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-124.080042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40.871554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-124.080042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7879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40.871822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-124.080043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40.871822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-124.080043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41508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40.871371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-124.080125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40.871371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-124.080125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9140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40.87128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-124.08023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40.87128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-124.08023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78891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40.871824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40.871824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-124.08004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337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rtl="0" fontAlgn="b"/>
                      <a:endParaRPr lang="en-US" sz="1200" dirty="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40.87155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4525059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408982.7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742053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40.8716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4525065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408983.3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653539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5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40.87145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4525048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408979.6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303795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6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40.87141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4525044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408980.5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890269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7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40.87135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4525037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408977.8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833407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effectLst/>
                        </a:rPr>
                        <a:t>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40.87139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4525041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408976.2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369004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South Stairs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B01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40.87148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4525052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408979.4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580829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South Stairs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B02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40.87148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4525052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408979.8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023028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South Stairs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B03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40.87148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-124.08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4525051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408979.4</a:t>
                      </a:r>
                    </a:p>
                  </a:txBody>
                  <a:tcPr marL="6879" marR="6879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310553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0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44859"/>
            <a:ext cx="6705600" cy="535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1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do?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19200"/>
            <a:ext cx="5430846" cy="54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7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09600"/>
            <a:ext cx="79629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0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Accuracy and Precision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133600" y="4953000"/>
            <a:ext cx="2154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High Accuracy</a:t>
            </a:r>
          </a:p>
          <a:p>
            <a:pPr algn="ctr" eaLnBrk="1" hangingPunct="1"/>
            <a:r>
              <a:rPr lang="en-US" sz="2400"/>
              <a:t>Low Precision</a:t>
            </a: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193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143000" y="6396038"/>
            <a:ext cx="762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http://en.wikipedia.org/wiki/Accuracy_and_precision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5867400" y="5029200"/>
            <a:ext cx="2154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/>
              <a:t>Low Accuracy</a:t>
            </a:r>
          </a:p>
          <a:p>
            <a:pPr algn="ctr" eaLnBrk="1" hangingPunct="1"/>
            <a:r>
              <a:rPr lang="en-US" sz="2400"/>
              <a:t>High Precision</a:t>
            </a:r>
          </a:p>
        </p:txBody>
      </p:sp>
    </p:spTree>
    <p:extLst>
      <p:ext uri="{BB962C8B-B14F-4D97-AF65-F5344CB8AC3E}">
        <p14:creationId xmlns:p14="http://schemas.microsoft.com/office/powerpoint/2010/main" val="4015903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81" y="2438400"/>
            <a:ext cx="8071255" cy="4419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and Precision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33188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Wikipedia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990600"/>
            <a:ext cx="6429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Accuracy = distance from truth</a:t>
            </a:r>
          </a:p>
          <a:p>
            <a:r>
              <a:rPr lang="en-US" sz="3600" dirty="0" smtClean="0"/>
              <a:t>Precision = repeatability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763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Precision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dirty="0" smtClean="0"/>
              <a:t>Estimate:</a:t>
            </a:r>
          </a:p>
          <a:p>
            <a:pPr lvl="1"/>
            <a:r>
              <a:rPr lang="en-US" dirty="0" smtClean="0"/>
              <a:t>Standard Deviation: Precision</a:t>
            </a:r>
          </a:p>
          <a:p>
            <a:pPr lvl="1"/>
            <a:r>
              <a:rPr lang="en-US" dirty="0" smtClean="0"/>
              <a:t>Standard Error: Precision</a:t>
            </a:r>
          </a:p>
          <a:p>
            <a:pPr lvl="1"/>
            <a:r>
              <a:rPr lang="en-US" dirty="0" smtClean="0"/>
              <a:t>Confidence Interval: Precision</a:t>
            </a:r>
          </a:p>
          <a:p>
            <a:pPr lvl="1"/>
            <a:r>
              <a:rPr lang="en-US" dirty="0" smtClean="0"/>
              <a:t>Min/Max: Precision</a:t>
            </a:r>
          </a:p>
          <a:p>
            <a:r>
              <a:rPr lang="en-US" dirty="0" smtClean="0"/>
              <a:t>Manage:</a:t>
            </a:r>
          </a:p>
          <a:p>
            <a:pPr lvl="1"/>
            <a:r>
              <a:rPr lang="en-US" dirty="0" smtClean="0"/>
              <a:t>Significant Digits</a:t>
            </a:r>
          </a:p>
          <a:p>
            <a:pPr lvl="1"/>
            <a:r>
              <a:rPr lang="en-US" dirty="0" smtClean="0"/>
              <a:t>Data types: Doubles, Long Integers</a:t>
            </a:r>
          </a:p>
          <a:p>
            <a:r>
              <a:rPr lang="en-US" dirty="0" smtClean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33321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378</Words>
  <Application>Microsoft Office PowerPoint</Application>
  <PresentationFormat>On-screen Show (4:3)</PresentationFormat>
  <Paragraphs>189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Default Design</vt:lpstr>
      <vt:lpstr>First…</vt:lpstr>
      <vt:lpstr>PowerPoint Presentation</vt:lpstr>
      <vt:lpstr>What happened?</vt:lpstr>
      <vt:lpstr>What happened?</vt:lpstr>
      <vt:lpstr>How did we do?</vt:lpstr>
      <vt:lpstr>PowerPoint Presentation</vt:lpstr>
      <vt:lpstr>Accuracy and Precision</vt:lpstr>
      <vt:lpstr>Accuracy and Precision</vt:lpstr>
      <vt:lpstr>Precision</vt:lpstr>
      <vt:lpstr>Standard Deviation (Precision)</vt:lpstr>
      <vt:lpstr>RMSE From Higher Accuracy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jg2345</cp:lastModifiedBy>
  <cp:revision>83</cp:revision>
  <dcterms:created xsi:type="dcterms:W3CDTF">2008-05-04T17:53:48Z</dcterms:created>
  <dcterms:modified xsi:type="dcterms:W3CDTF">2018-09-14T20:44:26Z</dcterms:modified>
</cp:coreProperties>
</file>