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7" r:id="rId2"/>
    <p:sldId id="297" r:id="rId3"/>
    <p:sldId id="295" r:id="rId4"/>
    <p:sldId id="296" r:id="rId5"/>
    <p:sldId id="298" r:id="rId6"/>
    <p:sldId id="299" r:id="rId7"/>
    <p:sldId id="288" r:id="rId8"/>
    <p:sldId id="290" r:id="rId9"/>
    <p:sldId id="306" r:id="rId10"/>
    <p:sldId id="307" r:id="rId11"/>
    <p:sldId id="305" r:id="rId12"/>
    <p:sldId id="300" r:id="rId13"/>
    <p:sldId id="308" r:id="rId14"/>
    <p:sldId id="304" r:id="rId15"/>
    <p:sldId id="289" r:id="rId16"/>
    <p:sldId id="30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0202" autoAdjust="0"/>
  </p:normalViewPr>
  <p:slideViewPr>
    <p:cSldViewPr>
      <p:cViewPr varScale="1">
        <p:scale>
          <a:sx n="84" d="100"/>
          <a:sy n="84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activity, draw the tree</a:t>
            </a:r>
            <a:r>
              <a:rPr lang="en-US" baseline="0" dirty="0" smtClean="0"/>
              <a:t> for this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4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SS residuals = sum of squares of the residuals</a:t>
            </a:r>
          </a:p>
          <a:p>
            <a:r>
              <a:rPr lang="en-US" dirty="0" smtClean="0"/>
              <a:t>SS total = total sum of squares</a:t>
            </a:r>
          </a:p>
          <a:p>
            <a:r>
              <a:rPr lang="en-US" dirty="0" smtClean="0"/>
              <a:t>See: http://en.wikipedia.org/wiki/Coefficient_of_determination</a:t>
            </a:r>
          </a:p>
          <a:p>
            <a:r>
              <a:rPr lang="en-US" dirty="0" smtClean="0"/>
              <a:t>R2 = coefficient</a:t>
            </a:r>
            <a:r>
              <a:rPr lang="en-US" baseline="0" dirty="0" smtClean="0"/>
              <a:t> of determination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8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Length of the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2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cxnSp>
        <p:nvCxnSpPr>
          <p:cNvPr id="7" name="Elbow Connector 6"/>
          <p:cNvCxnSpPr>
            <a:stCxn id="8" idx="2"/>
            <a:endCxn id="10" idx="0"/>
          </p:cNvCxnSpPr>
          <p:nvPr/>
        </p:nvCxnSpPr>
        <p:spPr>
          <a:xfrm rot="5400000">
            <a:off x="2512326" y="1794176"/>
            <a:ext cx="2139350" cy="2665798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038600" y="1524000"/>
            <a:ext cx="17526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5202" y="4196750"/>
            <a:ext cx="1447800" cy="495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2787659"/>
            <a:ext cx="1233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Temp&gt;30°</a:t>
            </a:r>
            <a:endParaRPr lang="en-US" dirty="0"/>
          </a:p>
        </p:txBody>
      </p:sp>
      <p:cxnSp>
        <p:nvCxnSpPr>
          <p:cNvPr id="14" name="Elbow Connector 13"/>
          <p:cNvCxnSpPr>
            <a:stCxn id="8" idx="2"/>
            <a:endCxn id="19" idx="0"/>
          </p:cNvCxnSpPr>
          <p:nvPr/>
        </p:nvCxnSpPr>
        <p:spPr>
          <a:xfrm rot="16200000" flipH="1">
            <a:off x="5082079" y="1890221"/>
            <a:ext cx="1151543" cy="1485900"/>
          </a:xfrm>
          <a:prstGeom prst="bentConnector3">
            <a:avLst>
              <a:gd name="adj1" fmla="val 70091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653528" y="5013385"/>
            <a:ext cx="1447800" cy="495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135241" y="5013385"/>
            <a:ext cx="1447800" cy="4769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3208943"/>
            <a:ext cx="1676400" cy="5147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Elbow Connector 22"/>
          <p:cNvCxnSpPr>
            <a:stCxn id="19" idx="2"/>
            <a:endCxn id="17" idx="0"/>
          </p:cNvCxnSpPr>
          <p:nvPr/>
        </p:nvCxnSpPr>
        <p:spPr>
          <a:xfrm rot="5400000">
            <a:off x="4744290" y="3356874"/>
            <a:ext cx="1289649" cy="2023372"/>
          </a:xfrm>
          <a:prstGeom prst="bentConnector3">
            <a:avLst>
              <a:gd name="adj1" fmla="val 5854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9" idx="2"/>
            <a:endCxn id="18" idx="0"/>
          </p:cNvCxnSpPr>
          <p:nvPr/>
        </p:nvCxnSpPr>
        <p:spPr>
          <a:xfrm rot="16200000" flipH="1">
            <a:off x="6485146" y="3639389"/>
            <a:ext cx="1289649" cy="1458341"/>
          </a:xfrm>
          <a:prstGeom prst="bentConnector3">
            <a:avLst>
              <a:gd name="adj1" fmla="val 5854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029200" y="2514600"/>
            <a:ext cx="1367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Temp&lt;=30°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572000" y="4114800"/>
            <a:ext cx="110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Temp&lt;0°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477000" y="4114800"/>
            <a:ext cx="1239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Temp&gt;=0°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248400" y="8382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cxnSp>
        <p:nvCxnSpPr>
          <p:cNvPr id="58" name="Curved Connector 57"/>
          <p:cNvCxnSpPr>
            <a:stCxn id="56" idx="1"/>
            <a:endCxn id="8" idx="0"/>
          </p:cNvCxnSpPr>
          <p:nvPr/>
        </p:nvCxnSpPr>
        <p:spPr>
          <a:xfrm rot="10800000" flipV="1">
            <a:off x="4914900" y="1022866"/>
            <a:ext cx="1333500" cy="501134"/>
          </a:xfrm>
          <a:prstGeom prst="curvedConnector2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>
            <a:stCxn id="56" idx="2"/>
            <a:endCxn id="19" idx="3"/>
          </p:cNvCxnSpPr>
          <p:nvPr/>
        </p:nvCxnSpPr>
        <p:spPr>
          <a:xfrm rot="16200000" flipH="1">
            <a:off x="5827175" y="2054515"/>
            <a:ext cx="2258808" cy="564842"/>
          </a:xfrm>
          <a:prstGeom prst="curvedConnector4">
            <a:avLst>
              <a:gd name="adj1" fmla="val 44302"/>
              <a:gd name="adj2" fmla="val 140471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28276" y="6019800"/>
            <a:ext cx="256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 or Leaf Nodes</a:t>
            </a:r>
            <a:endParaRPr lang="en-US" dirty="0"/>
          </a:p>
        </p:txBody>
      </p:sp>
      <p:cxnSp>
        <p:nvCxnSpPr>
          <p:cNvPr id="62" name="Curved Connector 61"/>
          <p:cNvCxnSpPr>
            <a:stCxn id="61" idx="3"/>
            <a:endCxn id="18" idx="2"/>
          </p:cNvCxnSpPr>
          <p:nvPr/>
        </p:nvCxnSpPr>
        <p:spPr>
          <a:xfrm flipV="1">
            <a:off x="6698275" y="5490354"/>
            <a:ext cx="1160866" cy="714112"/>
          </a:xfrm>
          <a:prstGeom prst="curvedConnector2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>
            <a:stCxn id="61" idx="0"/>
            <a:endCxn id="17" idx="2"/>
          </p:cNvCxnSpPr>
          <p:nvPr/>
        </p:nvCxnSpPr>
        <p:spPr>
          <a:xfrm rot="16200000" flipV="1">
            <a:off x="4639795" y="5246319"/>
            <a:ext cx="511115" cy="103584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67"/>
          <p:cNvCxnSpPr>
            <a:stCxn id="61" idx="1"/>
            <a:endCxn id="10" idx="2"/>
          </p:cNvCxnSpPr>
          <p:nvPr/>
        </p:nvCxnSpPr>
        <p:spPr>
          <a:xfrm rot="10800000">
            <a:off x="2249102" y="4692050"/>
            <a:ext cx="1879174" cy="1512416"/>
          </a:xfrm>
          <a:prstGeom prst="curvedConnector2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2819400" y="2514600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1600200"/>
            <a:ext cx="1507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Temp&gt;30?</a:t>
            </a:r>
            <a:endParaRPr lang="en-US" dirty="0"/>
          </a:p>
        </p:txBody>
      </p:sp>
      <p:sp>
        <p:nvSpPr>
          <p:cNvPr id="43" name="TextBox 7"/>
          <p:cNvSpPr txBox="1">
            <a:spLocks noChangeArrowheads="1"/>
          </p:cNvSpPr>
          <p:nvPr/>
        </p:nvSpPr>
        <p:spPr bwMode="auto">
          <a:xfrm>
            <a:off x="5334000" y="2209800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3276600"/>
            <a:ext cx="137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Temp&lt;0?</a:t>
            </a:r>
            <a:endParaRPr lang="en-US" dirty="0"/>
          </a:p>
        </p:txBody>
      </p:sp>
      <p:sp>
        <p:nvSpPr>
          <p:cNvPr id="55" name="TextBox 7"/>
          <p:cNvSpPr txBox="1">
            <a:spLocks noChangeArrowheads="1"/>
          </p:cNvSpPr>
          <p:nvPr/>
        </p:nvSpPr>
        <p:spPr bwMode="auto">
          <a:xfrm>
            <a:off x="4818566" y="3843013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9" name="TextBox 7"/>
          <p:cNvSpPr txBox="1">
            <a:spLocks noChangeArrowheads="1"/>
          </p:cNvSpPr>
          <p:nvPr/>
        </p:nvSpPr>
        <p:spPr bwMode="auto">
          <a:xfrm>
            <a:off x="6687239" y="3849477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14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Housing Prices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5895331" cy="525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Find the tree with the least number of “nodes” (branches) that best represents the phenomenon</a:t>
            </a:r>
          </a:p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Minimize the “deviance” that the samples have from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squared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219200"/>
                <a:ext cx="7924800" cy="5638800"/>
              </a:xfrm>
            </p:spPr>
            <p:txBody>
              <a:bodyPr/>
              <a:lstStyle/>
              <a:p>
                <a:r>
                  <a:rPr lang="en-US" dirty="0" smtClean="0"/>
                  <a:t>With continuous response, we can use sum of squares as the deviance:</a:t>
                </a:r>
                <a:endParaRPr lang="en-US" baseline="30000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𝑟𝑒𝑠𝑖𝑑𝑢𝑎𝑙𝑠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Where: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observed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predicted values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219200"/>
                <a:ext cx="7924800" cy="5638800"/>
              </a:xfrm>
              <a:blipFill>
                <a:blip r:embed="rId3"/>
                <a:stretch>
                  <a:fillRect l="-1769" t="-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31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is fit to the data using Maximum Likelihood</a:t>
            </a:r>
          </a:p>
          <a:p>
            <a:r>
              <a:rPr lang="en-US" dirty="0" smtClean="0"/>
              <a:t>This is the same as minimizing the deviance of the predicted model values from the sample data</a:t>
            </a:r>
          </a:p>
          <a:p>
            <a:pPr lvl="1"/>
            <a:r>
              <a:rPr lang="en-US" dirty="0" smtClean="0"/>
              <a:t>Minimizing the sum of the differences between the predicted and sampled values</a:t>
            </a:r>
          </a:p>
          <a:p>
            <a:r>
              <a:rPr lang="en-US" dirty="0" smtClean="0"/>
              <a:t>You will also see “deviance explained” which is the amount of deviance explained by a model or portion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Trees in GIS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52" y="1143000"/>
            <a:ext cx="747285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5863" y="6211669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Geospatial and regression tree analysis to map groundwater depth for manual well drilling suitability in the </a:t>
            </a:r>
            <a:r>
              <a:rPr lang="en-US" dirty="0" err="1"/>
              <a:t>Zinder</a:t>
            </a:r>
            <a:r>
              <a:rPr lang="en-US" dirty="0"/>
              <a:t> region of Niger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1430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Length of branch indicates amount of deviance explained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90800" y="1905000"/>
            <a:ext cx="762000" cy="4572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9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Trees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50830"/>
            <a:ext cx="7305318" cy="4921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6553200"/>
            <a:ext cx="5570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of Object Oriented Software, Science Direct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58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Introduction </a:t>
            </a:r>
            <a:r>
              <a:rPr lang="en-US" dirty="0" smtClean="0"/>
              <a:t>to Categorical </a:t>
            </a:r>
            <a:r>
              <a:rPr lang="en-US" dirty="0"/>
              <a:t>Data Analysis</a:t>
            </a:r>
          </a:p>
          <a:p>
            <a:pPr lvl="1"/>
            <a:r>
              <a:rPr lang="en-US" dirty="0" smtClean="0"/>
              <a:t>By ALAN AGRESTI</a:t>
            </a:r>
          </a:p>
          <a:p>
            <a:pPr lvl="1"/>
            <a:r>
              <a:rPr lang="en-US" dirty="0" smtClean="0"/>
              <a:t>Page 85</a:t>
            </a:r>
          </a:p>
          <a:p>
            <a:r>
              <a:rPr lang="en-US" dirty="0" smtClean="0"/>
              <a:t>R Documentation:</a:t>
            </a:r>
          </a:p>
          <a:p>
            <a:pPr lvl="1"/>
            <a:r>
              <a:rPr lang="en-US" dirty="0"/>
              <a:t>http://cran.r-project.org/web/packages/tree/tree.pdf</a:t>
            </a:r>
          </a:p>
        </p:txBody>
      </p:sp>
    </p:spTree>
    <p:extLst>
      <p:ext uri="{BB962C8B-B14F-4D97-AF65-F5344CB8AC3E}">
        <p14:creationId xmlns:p14="http://schemas.microsoft.com/office/powerpoint/2010/main" val="230728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Trees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Classification Trees</a:t>
            </a:r>
          </a:p>
          <a:p>
            <a:pPr lvl="1"/>
            <a:r>
              <a:rPr lang="en-US" smtClean="0"/>
              <a:t>Predicted outcome is a class (cover type)</a:t>
            </a:r>
          </a:p>
          <a:p>
            <a:r>
              <a:rPr lang="en-US" smtClean="0"/>
              <a:t>Regression Trees</a:t>
            </a:r>
          </a:p>
          <a:p>
            <a:pPr lvl="1"/>
            <a:r>
              <a:rPr lang="en-US" smtClean="0"/>
              <a:t>Predicted outcome is a value (percent)</a:t>
            </a:r>
          </a:p>
          <a:p>
            <a:r>
              <a:rPr lang="en-US" smtClean="0"/>
              <a:t>Boosted Trees</a:t>
            </a:r>
          </a:p>
          <a:p>
            <a:pPr lvl="1"/>
            <a:r>
              <a:rPr lang="en-US" smtClean="0"/>
              <a:t>Combines classification and regression trees</a:t>
            </a:r>
          </a:p>
          <a:p>
            <a:r>
              <a:rPr lang="en-US" smtClean="0"/>
              <a:t>Random Forests</a:t>
            </a:r>
          </a:p>
          <a:p>
            <a:pPr lvl="1"/>
            <a:r>
              <a:rPr lang="en-US" smtClean="0"/>
              <a:t>Combines many trees to improve fit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9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3373438" y="16002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Reflectance &lt; 0.1</a:t>
            </a:r>
          </a:p>
        </p:txBody>
      </p:sp>
      <p:sp>
        <p:nvSpPr>
          <p:cNvPr id="7" name="Rectangle 6"/>
          <p:cNvSpPr/>
          <p:nvPr/>
        </p:nvSpPr>
        <p:spPr>
          <a:xfrm>
            <a:off x="1925638" y="32004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Water</a:t>
            </a:r>
          </a:p>
        </p:txBody>
      </p:sp>
      <p:cxnSp>
        <p:nvCxnSpPr>
          <p:cNvPr id="4" name="Straight Arrow Connector 3"/>
          <p:cNvCxnSpPr>
            <a:stCxn id="2" idx="2"/>
            <a:endCxn id="7" idx="0"/>
          </p:cNvCxnSpPr>
          <p:nvPr/>
        </p:nvCxnSpPr>
        <p:spPr>
          <a:xfrm flipH="1">
            <a:off x="2992438" y="2133600"/>
            <a:ext cx="14478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745038" y="32004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Reflectance &gt; 0.9</a:t>
            </a:r>
          </a:p>
        </p:txBody>
      </p:sp>
      <p:cxnSp>
        <p:nvCxnSpPr>
          <p:cNvPr id="14" name="Straight Arrow Connector 13"/>
          <p:cNvCxnSpPr>
            <a:stCxn id="2" idx="2"/>
            <a:endCxn id="13" idx="0"/>
          </p:cNvCxnSpPr>
          <p:nvPr/>
        </p:nvCxnSpPr>
        <p:spPr>
          <a:xfrm>
            <a:off x="4440238" y="2133600"/>
            <a:ext cx="13716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155950" y="48006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Snow or </a:t>
            </a:r>
            <a:r>
              <a:rPr lang="en-US" dirty="0" smtClean="0">
                <a:solidFill>
                  <a:schemeClr val="tx1"/>
                </a:solidFill>
              </a:rPr>
              <a:t>Cloud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3" idx="2"/>
            <a:endCxn id="17" idx="0"/>
          </p:cNvCxnSpPr>
          <p:nvPr/>
        </p:nvCxnSpPr>
        <p:spPr>
          <a:xfrm flipH="1">
            <a:off x="4222750" y="3733800"/>
            <a:ext cx="1589088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TextBox 18"/>
          <p:cNvSpPr txBox="1">
            <a:spLocks noChangeArrowheads="1"/>
          </p:cNvSpPr>
          <p:nvPr/>
        </p:nvSpPr>
        <p:spPr bwMode="auto">
          <a:xfrm>
            <a:off x="4267200" y="4038600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53113" y="48006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Ground</a:t>
            </a:r>
          </a:p>
        </p:txBody>
      </p:sp>
      <p:cxnSp>
        <p:nvCxnSpPr>
          <p:cNvPr id="25" name="Straight Arrow Connector 24"/>
          <p:cNvCxnSpPr>
            <a:stCxn id="13" idx="2"/>
            <a:endCxn id="24" idx="0"/>
          </p:cNvCxnSpPr>
          <p:nvPr/>
        </p:nvCxnSpPr>
        <p:spPr>
          <a:xfrm>
            <a:off x="5811838" y="3733800"/>
            <a:ext cx="1108075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4" name="TextBox 27"/>
          <p:cNvSpPr txBox="1">
            <a:spLocks noChangeArrowheads="1"/>
          </p:cNvSpPr>
          <p:nvPr/>
        </p:nvSpPr>
        <p:spPr bwMode="auto">
          <a:xfrm>
            <a:off x="6497638" y="4121150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5375" name="TextBox 28"/>
          <p:cNvSpPr txBox="1">
            <a:spLocks noChangeArrowheads="1"/>
          </p:cNvSpPr>
          <p:nvPr/>
        </p:nvSpPr>
        <p:spPr bwMode="auto">
          <a:xfrm>
            <a:off x="5289550" y="2379663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2971800" y="2438400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9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Classification Tree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1905000"/>
            <a:ext cx="5410200" cy="3733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030413" y="57594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0.0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7315200" y="57594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1.0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2971800" y="5764213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0.1</a:t>
            </a: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6553200" y="5789613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224213" y="1905000"/>
            <a:ext cx="0" cy="3733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805613" y="1905000"/>
            <a:ext cx="0" cy="3733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4" name="TextBox 15"/>
          <p:cNvSpPr txBox="1">
            <a:spLocks noChangeArrowheads="1"/>
          </p:cNvSpPr>
          <p:nvPr/>
        </p:nvSpPr>
        <p:spPr bwMode="auto">
          <a:xfrm rot="-5400000">
            <a:off x="6138356" y="3541067"/>
            <a:ext cx="2206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Snow or </a:t>
            </a:r>
            <a:r>
              <a:rPr lang="en-US" sz="2400" dirty="0" smtClean="0"/>
              <a:t>Cloud</a:t>
            </a:r>
            <a:endParaRPr lang="en-US" sz="2400" dirty="0"/>
          </a:p>
        </p:txBody>
      </p:sp>
      <p:sp>
        <p:nvSpPr>
          <p:cNvPr id="16395" name="TextBox 16"/>
          <p:cNvSpPr txBox="1">
            <a:spLocks noChangeArrowheads="1"/>
          </p:cNvSpPr>
          <p:nvPr/>
        </p:nvSpPr>
        <p:spPr bwMode="auto">
          <a:xfrm rot="-5400000">
            <a:off x="4348957" y="3540918"/>
            <a:ext cx="1212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Ground</a:t>
            </a:r>
          </a:p>
        </p:txBody>
      </p:sp>
      <p:sp>
        <p:nvSpPr>
          <p:cNvPr id="16396" name="TextBox 17"/>
          <p:cNvSpPr txBox="1">
            <a:spLocks noChangeArrowheads="1"/>
          </p:cNvSpPr>
          <p:nvPr/>
        </p:nvSpPr>
        <p:spPr bwMode="auto">
          <a:xfrm rot="-5400000">
            <a:off x="2228056" y="3499645"/>
            <a:ext cx="99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Water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67200" y="624840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9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Regression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3768725" y="14478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Precipitation &lt; 0.5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648200"/>
            <a:ext cx="1752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Suitability=0.0</a:t>
            </a:r>
          </a:p>
        </p:txBody>
      </p:sp>
      <p:cxnSp>
        <p:nvCxnSpPr>
          <p:cNvPr id="4" name="Straight Arrow Connector 3"/>
          <p:cNvCxnSpPr>
            <a:stCxn id="20" idx="2"/>
            <a:endCxn id="7" idx="0"/>
          </p:cNvCxnSpPr>
          <p:nvPr/>
        </p:nvCxnSpPr>
        <p:spPr>
          <a:xfrm flipH="1">
            <a:off x="1943100" y="3581400"/>
            <a:ext cx="1031875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3276600" y="2209800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07100" y="30480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Precipitation &lt;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0.9</a:t>
            </a:r>
          </a:p>
        </p:txBody>
      </p:sp>
      <p:cxnSp>
        <p:nvCxnSpPr>
          <p:cNvPr id="14" name="Straight Arrow Connector 13"/>
          <p:cNvCxnSpPr>
            <a:stCxn id="2" idx="2"/>
            <a:endCxn id="13" idx="0"/>
          </p:cNvCxnSpPr>
          <p:nvPr/>
        </p:nvCxnSpPr>
        <p:spPr>
          <a:xfrm>
            <a:off x="4835525" y="1981200"/>
            <a:ext cx="2238375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197475" y="4645025"/>
            <a:ext cx="16954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Suitability=0.5</a:t>
            </a:r>
          </a:p>
        </p:txBody>
      </p:sp>
      <p:cxnSp>
        <p:nvCxnSpPr>
          <p:cNvPr id="18" name="Straight Arrow Connector 17"/>
          <p:cNvCxnSpPr>
            <a:stCxn id="13" idx="2"/>
            <a:endCxn id="17" idx="0"/>
          </p:cNvCxnSpPr>
          <p:nvPr/>
        </p:nvCxnSpPr>
        <p:spPr>
          <a:xfrm flipH="1">
            <a:off x="6045200" y="3581400"/>
            <a:ext cx="1028700" cy="106362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xtBox 18"/>
          <p:cNvSpPr txBox="1">
            <a:spLocks noChangeArrowheads="1"/>
          </p:cNvSpPr>
          <p:nvPr/>
        </p:nvSpPr>
        <p:spPr bwMode="auto">
          <a:xfrm>
            <a:off x="5986463" y="3811588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True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73925" y="4651375"/>
            <a:ext cx="1620838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Suitability=0.0</a:t>
            </a:r>
          </a:p>
        </p:txBody>
      </p:sp>
      <p:cxnSp>
        <p:nvCxnSpPr>
          <p:cNvPr id="25" name="Straight Arrow Connector 24"/>
          <p:cNvCxnSpPr>
            <a:stCxn id="13" idx="2"/>
            <a:endCxn id="24" idx="0"/>
          </p:cNvCxnSpPr>
          <p:nvPr/>
        </p:nvCxnSpPr>
        <p:spPr>
          <a:xfrm>
            <a:off x="7073900" y="3581400"/>
            <a:ext cx="1009650" cy="106997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27"/>
          <p:cNvSpPr txBox="1">
            <a:spLocks noChangeArrowheads="1"/>
          </p:cNvSpPr>
          <p:nvPr/>
        </p:nvSpPr>
        <p:spPr bwMode="auto">
          <a:xfrm>
            <a:off x="7604125" y="3821113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False</a:t>
            </a:r>
          </a:p>
        </p:txBody>
      </p:sp>
      <p:sp>
        <p:nvSpPr>
          <p:cNvPr id="18447" name="TextBox 14"/>
          <p:cNvSpPr txBox="1">
            <a:spLocks noChangeArrowheads="1"/>
          </p:cNvSpPr>
          <p:nvPr/>
        </p:nvSpPr>
        <p:spPr bwMode="auto">
          <a:xfrm>
            <a:off x="5902325" y="2209800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False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08175" y="3048000"/>
            <a:ext cx="2133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Precipitation &lt; 0.1</a:t>
            </a:r>
          </a:p>
        </p:txBody>
      </p:sp>
      <p:cxnSp>
        <p:nvCxnSpPr>
          <p:cNvPr id="21" name="Straight Arrow Connector 20"/>
          <p:cNvCxnSpPr>
            <a:stCxn id="2" idx="2"/>
            <a:endCxn id="20" idx="0"/>
          </p:cNvCxnSpPr>
          <p:nvPr/>
        </p:nvCxnSpPr>
        <p:spPr>
          <a:xfrm flipH="1">
            <a:off x="2974975" y="1981200"/>
            <a:ext cx="186055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108325" y="4645025"/>
            <a:ext cx="1752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Suitability=0.3</a:t>
            </a:r>
          </a:p>
        </p:txBody>
      </p:sp>
      <p:cxnSp>
        <p:nvCxnSpPr>
          <p:cNvPr id="32" name="Straight Arrow Connector 31"/>
          <p:cNvCxnSpPr>
            <a:stCxn id="20" idx="2"/>
            <a:endCxn id="29" idx="0"/>
          </p:cNvCxnSpPr>
          <p:nvPr/>
        </p:nvCxnSpPr>
        <p:spPr>
          <a:xfrm>
            <a:off x="2974975" y="3581400"/>
            <a:ext cx="1009650" cy="106362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2" name="TextBox 40"/>
          <p:cNvSpPr txBox="1">
            <a:spLocks noChangeArrowheads="1"/>
          </p:cNvSpPr>
          <p:nvPr/>
        </p:nvSpPr>
        <p:spPr bwMode="auto">
          <a:xfrm>
            <a:off x="1828800" y="3810000"/>
            <a:ext cx="650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True</a:t>
            </a:r>
          </a:p>
        </p:txBody>
      </p:sp>
      <p:sp>
        <p:nvSpPr>
          <p:cNvPr id="18453" name="TextBox 41"/>
          <p:cNvSpPr txBox="1">
            <a:spLocks noChangeArrowheads="1"/>
          </p:cNvSpPr>
          <p:nvPr/>
        </p:nvSpPr>
        <p:spPr bwMode="auto">
          <a:xfrm>
            <a:off x="3505200" y="3811588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9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Trees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1905000"/>
            <a:ext cx="5410200" cy="3733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2030413" y="57594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0.0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7315200" y="57594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1.0</a:t>
            </a: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2971800" y="5764213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0.1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195513" y="5638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17"/>
          <p:cNvSpPr txBox="1">
            <a:spLocks noChangeArrowheads="1"/>
          </p:cNvSpPr>
          <p:nvPr/>
        </p:nvSpPr>
        <p:spPr bwMode="auto">
          <a:xfrm rot="-5400000">
            <a:off x="1144587" y="3470276"/>
            <a:ext cx="15033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Suitability</a:t>
            </a:r>
          </a:p>
        </p:txBody>
      </p:sp>
      <p:sp>
        <p:nvSpPr>
          <p:cNvPr id="19465" name="TextBox 18"/>
          <p:cNvSpPr txBox="1">
            <a:spLocks noChangeArrowheads="1"/>
          </p:cNvSpPr>
          <p:nvPr/>
        </p:nvSpPr>
        <p:spPr bwMode="auto">
          <a:xfrm>
            <a:off x="4662488" y="5764213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0.5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591300" y="5638800"/>
            <a:ext cx="10287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25"/>
          <p:cNvSpPr txBox="1">
            <a:spLocks noChangeArrowheads="1"/>
          </p:cNvSpPr>
          <p:nvPr/>
        </p:nvSpPr>
        <p:spPr bwMode="auto">
          <a:xfrm>
            <a:off x="1524000" y="5454650"/>
            <a:ext cx="5064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0.0</a:t>
            </a:r>
          </a:p>
        </p:txBody>
      </p:sp>
      <p:sp>
        <p:nvSpPr>
          <p:cNvPr id="19468" name="TextBox 26"/>
          <p:cNvSpPr txBox="1">
            <a:spLocks noChangeArrowheads="1"/>
          </p:cNvSpPr>
          <p:nvPr/>
        </p:nvSpPr>
        <p:spPr bwMode="auto">
          <a:xfrm>
            <a:off x="1665288" y="1720850"/>
            <a:ext cx="506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1.0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3224213" y="4572000"/>
            <a:ext cx="16906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914900" y="3657600"/>
            <a:ext cx="16906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1" name="TextBox 30"/>
          <p:cNvSpPr txBox="1">
            <a:spLocks noChangeArrowheads="1"/>
          </p:cNvSpPr>
          <p:nvPr/>
        </p:nvSpPr>
        <p:spPr bwMode="auto">
          <a:xfrm>
            <a:off x="3816350" y="4197350"/>
            <a:ext cx="506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0.3</a:t>
            </a:r>
          </a:p>
        </p:txBody>
      </p:sp>
      <p:sp>
        <p:nvSpPr>
          <p:cNvPr id="19472" name="TextBox 31"/>
          <p:cNvSpPr txBox="1">
            <a:spLocks noChangeArrowheads="1"/>
          </p:cNvSpPr>
          <p:nvPr/>
        </p:nvSpPr>
        <p:spPr bwMode="auto">
          <a:xfrm>
            <a:off x="5507038" y="3294063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248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9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Classification and Regression Trees</a:t>
            </a:r>
          </a:p>
          <a:p>
            <a:r>
              <a:rPr lang="en-US" dirty="0" smtClean="0"/>
              <a:t>Predictors can be continuous or categorical</a:t>
            </a:r>
          </a:p>
          <a:p>
            <a:r>
              <a:rPr lang="en-US" dirty="0" smtClean="0"/>
              <a:t>Easy to interpret and understand</a:t>
            </a:r>
          </a:p>
          <a:p>
            <a:r>
              <a:rPr lang="en-US" dirty="0" smtClean="0"/>
              <a:t>Robust</a:t>
            </a:r>
          </a:p>
          <a:p>
            <a:r>
              <a:rPr lang="en-US" dirty="0" smtClean="0"/>
              <a:t>Easy to validate</a:t>
            </a:r>
          </a:p>
          <a:p>
            <a:r>
              <a:rPr lang="en-US" dirty="0" smtClean="0"/>
              <a:t>Statistical methods well understood</a:t>
            </a:r>
          </a:p>
          <a:p>
            <a:r>
              <a:rPr lang="en-US" dirty="0" smtClean="0"/>
              <a:t>Can still make really complex trees that over fit the data!</a:t>
            </a:r>
          </a:p>
        </p:txBody>
      </p:sp>
    </p:spTree>
    <p:extLst>
      <p:ext uri="{BB962C8B-B14F-4D97-AF65-F5344CB8AC3E}">
        <p14:creationId xmlns:p14="http://schemas.microsoft.com/office/powerpoint/2010/main" val="33162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Trees in GIS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52" y="1143000"/>
            <a:ext cx="747285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5863" y="6211669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Geospatial and regression tree analysis to map groundwater depth for manual well drilling suitability in the </a:t>
            </a:r>
            <a:r>
              <a:rPr lang="en-US" dirty="0" err="1"/>
              <a:t>Zinder</a:t>
            </a:r>
            <a:r>
              <a:rPr lang="en-US" dirty="0"/>
              <a:t> region of Niger</a:t>
            </a:r>
          </a:p>
        </p:txBody>
      </p:sp>
    </p:spTree>
    <p:extLst>
      <p:ext uri="{BB962C8B-B14F-4D97-AF65-F5344CB8AC3E}">
        <p14:creationId xmlns:p14="http://schemas.microsoft.com/office/powerpoint/2010/main" val="39233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Housing Prices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33364"/>
            <a:ext cx="5962650" cy="5398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3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</TotalTime>
  <Words>414</Words>
  <Application>Microsoft Office PowerPoint</Application>
  <PresentationFormat>On-screen Show (4:3)</PresentationFormat>
  <Paragraphs>117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Cambria Math</vt:lpstr>
      <vt:lpstr>Default Design</vt:lpstr>
      <vt:lpstr>Trees</vt:lpstr>
      <vt:lpstr>Trees</vt:lpstr>
      <vt:lpstr>Classification Trees</vt:lpstr>
      <vt:lpstr>Classification Tree</vt:lpstr>
      <vt:lpstr>Regression Trees</vt:lpstr>
      <vt:lpstr>Regression Trees</vt:lpstr>
      <vt:lpstr>Trees</vt:lpstr>
      <vt:lpstr>Regression Trees in GIS</vt:lpstr>
      <vt:lpstr>CA Housing Prices</vt:lpstr>
      <vt:lpstr>CA Housing Prices</vt:lpstr>
      <vt:lpstr>Building Trees</vt:lpstr>
      <vt:lpstr>R squared</vt:lpstr>
      <vt:lpstr>CART Evaluation</vt:lpstr>
      <vt:lpstr>Regression Trees in GIS</vt:lpstr>
      <vt:lpstr>Regression Trees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152</cp:revision>
  <dcterms:created xsi:type="dcterms:W3CDTF">2008-05-04T17:53:48Z</dcterms:created>
  <dcterms:modified xsi:type="dcterms:W3CDTF">2019-02-28T16:46:08Z</dcterms:modified>
</cp:coreProperties>
</file>