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2" r:id="rId3"/>
    <p:sldId id="326" r:id="rId4"/>
    <p:sldId id="323" r:id="rId5"/>
    <p:sldId id="324" r:id="rId6"/>
    <p:sldId id="327" r:id="rId7"/>
    <p:sldId id="325" r:id="rId8"/>
    <p:sldId id="328" r:id="rId9"/>
    <p:sldId id="336" r:id="rId10"/>
    <p:sldId id="335" r:id="rId11"/>
    <p:sldId id="332" r:id="rId12"/>
    <p:sldId id="329" r:id="rId13"/>
    <p:sldId id="333" r:id="rId14"/>
    <p:sldId id="334" r:id="rId15"/>
    <p:sldId id="331" r:id="rId16"/>
  </p:sldIdLst>
  <p:sldSz cx="10150475" cy="75898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Lucida Console" panose="020B06090405040202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90" userDrawn="1">
          <p15:clr>
            <a:srgbClr val="A4A3A4"/>
          </p15:clr>
        </p15:guide>
        <p15:guide id="2" pos="3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4C7"/>
    <a:srgbClr val="8FE2FF"/>
    <a:srgbClr val="0EBA78"/>
    <a:srgbClr val="248FA4"/>
    <a:srgbClr val="0000C8"/>
    <a:srgbClr val="8B8BFF"/>
    <a:srgbClr val="FF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46" autoAdjust="0"/>
    <p:restoredTop sz="96781" autoAdjust="0"/>
  </p:normalViewPr>
  <p:slideViewPr>
    <p:cSldViewPr>
      <p:cViewPr varScale="1">
        <p:scale>
          <a:sx n="100" d="100"/>
          <a:sy n="100" d="100"/>
        </p:scale>
        <p:origin x="1200" y="72"/>
      </p:cViewPr>
      <p:guideLst>
        <p:guide orient="horz" pos="2390"/>
        <p:guide pos="31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66D4D82-C9CF-464C-980F-54483BDCD61C}" type="datetimeFigureOut">
              <a:rPr lang="en-US"/>
              <a:pPr>
                <a:defRPr/>
              </a:pPr>
              <a:t>9/22/2023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A6CE6B-3F37-4D3B-9CD1-87A8475B74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63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5800"/>
            <a:ext cx="45847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A07CA0-1A27-4BCF-8EFE-A99C070F22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1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Console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Lucida Console" panose="020B0609040504020204" pitchFamily="49" charset="0"/>
              </a:defRPr>
            </a:lvl9pPr>
          </a:lstStyle>
          <a:p>
            <a:fld id="{8AD5531C-69AC-44A4-8A0F-6B3799DA5B0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685800"/>
            <a:ext cx="45847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428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9144000" cy="1265238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048000"/>
            <a:ext cx="6324600" cy="6731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858004"/>
            <a:ext cx="211455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858004"/>
            <a:ext cx="4419600" cy="5064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43865" y="6858004"/>
            <a:ext cx="1862137" cy="506413"/>
          </a:xfrm>
        </p:spPr>
        <p:txBody>
          <a:bodyPr/>
          <a:lstStyle>
            <a:lvl1pPr>
              <a:defRPr sz="1600"/>
            </a:lvl1pPr>
          </a:lstStyle>
          <a:p>
            <a:fld id="{AD0F857F-C88E-4E2D-84D6-52591FBFC8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0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1C9F57-42ED-4FB6-BD32-6FC94493D4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7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12051" y="152400"/>
            <a:ext cx="24384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1" y="152400"/>
            <a:ext cx="716280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1784A0-8E0D-4CFF-9EBE-ADF7DBAAFB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37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408237" y="6884992"/>
            <a:ext cx="3213100" cy="50641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60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688" y="4876804"/>
            <a:ext cx="8628062" cy="1508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688" y="3216275"/>
            <a:ext cx="8628062" cy="166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5" indent="0">
              <a:buNone/>
              <a:defRPr sz="1400"/>
            </a:lvl4pPr>
            <a:lvl5pPr marL="1828754" indent="0">
              <a:buNone/>
              <a:defRPr sz="1400"/>
            </a:lvl5pPr>
            <a:lvl6pPr marL="2285942" indent="0">
              <a:buNone/>
              <a:defRPr sz="1400"/>
            </a:lvl6pPr>
            <a:lvl7pPr marL="2743130" indent="0">
              <a:buNone/>
              <a:defRPr sz="1400"/>
            </a:lvl7pPr>
            <a:lvl8pPr marL="3200319" indent="0">
              <a:buNone/>
              <a:defRPr sz="1400"/>
            </a:lvl8pPr>
            <a:lvl9pPr marL="3657507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B9E75-4A86-4B2A-97B5-3170D42A9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2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850" y="1828800"/>
            <a:ext cx="4800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CF46D-FB77-4DCA-9862-544CE71E15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1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3217"/>
            <a:ext cx="9134475" cy="1265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98626"/>
            <a:ext cx="4484688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06654"/>
            <a:ext cx="4484688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6202" y="1698626"/>
            <a:ext cx="4486275" cy="7080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5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2" indent="0">
              <a:buNone/>
              <a:defRPr sz="1600" b="1"/>
            </a:lvl6pPr>
            <a:lvl7pPr marL="2743130" indent="0">
              <a:buNone/>
              <a:defRPr sz="1600" b="1"/>
            </a:lvl7pPr>
            <a:lvl8pPr marL="3200319" indent="0">
              <a:buNone/>
              <a:defRPr sz="1600" b="1"/>
            </a:lvl8pPr>
            <a:lvl9pPr marL="365750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6202" y="2406654"/>
            <a:ext cx="4486275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A653A-6B58-436B-9BC9-29EEA3A30A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4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CBFC8-3D81-45CB-B6FF-19A96BFBB2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6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13909-3368-4D20-90E1-463D61EC98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01629"/>
            <a:ext cx="3338513" cy="1285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2" y="301625"/>
            <a:ext cx="5673725" cy="6478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1587500"/>
            <a:ext cx="3338513" cy="519271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5B919-13AC-4634-AABA-83A86E6DF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4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38" y="5313363"/>
            <a:ext cx="6091237" cy="6270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9138" y="677867"/>
            <a:ext cx="6091237" cy="455453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5" indent="0">
              <a:buNone/>
              <a:defRPr sz="2000"/>
            </a:lvl4pPr>
            <a:lvl5pPr marL="1828754" indent="0">
              <a:buNone/>
              <a:defRPr sz="2000"/>
            </a:lvl5pPr>
            <a:lvl6pPr marL="2285942" indent="0">
              <a:buNone/>
              <a:defRPr sz="2000"/>
            </a:lvl6pPr>
            <a:lvl7pPr marL="2743130" indent="0">
              <a:buNone/>
              <a:defRPr sz="2000"/>
            </a:lvl7pPr>
            <a:lvl8pPr marL="3200319" indent="0">
              <a:buNone/>
              <a:defRPr sz="2000"/>
            </a:lvl8pPr>
            <a:lvl9pPr marL="365750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9138" y="5940425"/>
            <a:ext cx="6091237" cy="890588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5" indent="0">
              <a:buNone/>
              <a:defRPr sz="900"/>
            </a:lvl4pPr>
            <a:lvl5pPr marL="1828754" indent="0">
              <a:buNone/>
              <a:defRPr sz="900"/>
            </a:lvl5pPr>
            <a:lvl6pPr marL="2285942" indent="0">
              <a:buNone/>
              <a:defRPr sz="900"/>
            </a:lvl6pPr>
            <a:lvl7pPr marL="2743130" indent="0">
              <a:buNone/>
              <a:defRPr sz="900"/>
            </a:lvl7pPr>
            <a:lvl8pPr marL="3200319" indent="0">
              <a:buNone/>
              <a:defRPr sz="900"/>
            </a:lvl8pPr>
            <a:lvl9pPr marL="365750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C7D5-B9E0-4952-888E-423714347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4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4"/>
            <a:ext cx="81534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828800"/>
            <a:ext cx="9753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1450" y="6915154"/>
            <a:ext cx="211455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915154"/>
            <a:ext cx="32131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884988"/>
            <a:ext cx="21145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370" tIns="50685" rIns="101370" bIns="50685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44F7EC8-E7EF-4F8C-9AA3-345E126BA1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>
          <a:xfrm>
            <a:off x="5480845" y="7261127"/>
            <a:ext cx="4735513" cy="346869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Lucida Console" panose="020B0609040504020204" pitchFamily="49" charset="0"/>
                <a:ea typeface="+mn-ea"/>
                <a:cs typeface="+mn-cs"/>
              </a:defRPr>
            </a:lvl9pPr>
          </a:lstStyle>
          <a:p>
            <a:r>
              <a:rPr lang="en-US" sz="1600"/>
              <a:t>Jim Graham, Humboldt State University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57" r:id="rId2"/>
    <p:sldLayoutId id="2147484058" r:id="rId3"/>
    <p:sldLayoutId id="2147484059" r:id="rId4"/>
    <p:sldLayoutId id="2147484060" r:id="rId5"/>
    <p:sldLayoutId id="2147484061" r:id="rId6"/>
    <p:sldLayoutId id="2147484062" r:id="rId7"/>
    <p:sldLayoutId id="2147484063" r:id="rId8"/>
    <p:sldLayoutId id="2147484064" r:id="rId9"/>
    <p:sldLayoutId id="2147484065" r:id="rId10"/>
    <p:sldLayoutId id="2147484066" r:id="rId11"/>
  </p:sldLayoutIdLst>
  <p:txStyles>
    <p:titleStyle>
      <a:lvl1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2pPr>
      <a:lvl3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3pPr>
      <a:lvl4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4pPr>
      <a:lvl5pPr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5pPr>
      <a:lvl6pPr marL="457189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6pPr>
      <a:lvl7pPr marL="914377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7pPr>
      <a:lvl8pPr marL="1371565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8pPr>
      <a:lvl9pPr marL="1828754" algn="l" defTabSz="1014388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Georgia" pitchFamily="18" charset="0"/>
        </a:defRPr>
      </a:lvl9pPr>
    </p:titleStyle>
    <p:bodyStyle>
      <a:lvl1pPr marL="379404" indent="-379404" algn="l" defTabSz="101438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23892" indent="-317492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266793" indent="-252407" algn="l" defTabSz="1014388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73193" indent="-252407" algn="l" defTabSz="1014388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81180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738368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95557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652746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109934" indent="-253994" algn="l" defTabSz="1014388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5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2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1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7037" y="2194719"/>
            <a:ext cx="5791200" cy="1828006"/>
          </a:xfrm>
        </p:spPr>
        <p:txBody>
          <a:bodyPr/>
          <a:lstStyle/>
          <a:p>
            <a:r>
              <a:rPr lang="en-US" b="0" dirty="0"/>
              <a:t>Organizing Data</a:t>
            </a:r>
          </a:p>
        </p:txBody>
      </p:sp>
      <p:pic>
        <p:nvPicPr>
          <p:cNvPr id="3076" name="Picture 7" descr="gis_lay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366713"/>
            <a:ext cx="15303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4"/>
          <p:cNvSpPr>
            <a:spLocks noChangeArrowheads="1" noChangeShapeType="1" noTextEdit="1"/>
          </p:cNvSpPr>
          <p:nvPr/>
        </p:nvSpPr>
        <p:spPr bwMode="auto">
          <a:xfrm>
            <a:off x="2179638" y="366713"/>
            <a:ext cx="7467600" cy="1376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GSP 510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BE32E-BF8A-7436-A6C9-A2C415AA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</a:t>
            </a:r>
            <a:r>
              <a:rPr lang="en-US"/>
              <a:t>Organzation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420EC-DB61-579D-A96D-F9EF44535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1_Originals: Initial acquired data</a:t>
            </a:r>
          </a:p>
          <a:p>
            <a:pPr lvl="1"/>
            <a:r>
              <a:rPr lang="en-US" dirty="0"/>
              <a:t>Typically, not shared or backed up</a:t>
            </a:r>
          </a:p>
          <a:p>
            <a:r>
              <a:rPr lang="en-US" dirty="0"/>
              <a:t>2_Working: Local working folder</a:t>
            </a:r>
          </a:p>
          <a:p>
            <a:pPr lvl="1"/>
            <a:r>
              <a:rPr lang="en-US" dirty="0"/>
              <a:t>Typically, not shared or backed up</a:t>
            </a:r>
          </a:p>
          <a:p>
            <a:r>
              <a:rPr lang="en-US" dirty="0"/>
              <a:t>3_Final: Final datasets and maps</a:t>
            </a:r>
          </a:p>
          <a:p>
            <a:pPr lvl="1"/>
            <a:r>
              <a:rPr lang="en-US" dirty="0"/>
              <a:t>Definitely, shared and backed up</a:t>
            </a:r>
          </a:p>
        </p:txBody>
      </p:sp>
    </p:spTree>
    <p:extLst>
      <p:ext uri="{BB962C8B-B14F-4D97-AF65-F5344CB8AC3E}">
        <p14:creationId xmlns:p14="http://schemas.microsoft.com/office/powerpoint/2010/main" val="1421125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6F16B-B425-2885-DF9F-C1D6D2BC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E781A-A21F-A259-6D6B-10EA03A1C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throw anything away</a:t>
            </a:r>
          </a:p>
          <a:p>
            <a:pPr lvl="1"/>
            <a:r>
              <a:rPr lang="en-US" dirty="0"/>
              <a:t>Move it to an “_old” folder</a:t>
            </a:r>
          </a:p>
          <a:p>
            <a:pPr lvl="1"/>
            <a:r>
              <a:rPr lang="en-US" dirty="0"/>
              <a:t>Zip it and back it up to </a:t>
            </a:r>
            <a:r>
              <a:rPr lang="en-US" dirty="0" err="1"/>
              <a:t>GoogleDrive</a:t>
            </a:r>
            <a:endParaRPr lang="en-US" dirty="0"/>
          </a:p>
          <a:p>
            <a:r>
              <a:rPr lang="en-US" dirty="0"/>
              <a:t>Add “ReadMe.txt” files to explain contents of folders</a:t>
            </a:r>
          </a:p>
          <a:p>
            <a:r>
              <a:rPr lang="en-US" dirty="0"/>
              <a:t>Back everything up to two physical locations</a:t>
            </a:r>
          </a:p>
          <a:p>
            <a:r>
              <a:rPr lang="en-US" dirty="0"/>
              <a:t>Avoid viruses</a:t>
            </a:r>
          </a:p>
        </p:txBody>
      </p:sp>
    </p:spTree>
    <p:extLst>
      <p:ext uri="{BB962C8B-B14F-4D97-AF65-F5344CB8AC3E}">
        <p14:creationId xmlns:p14="http://schemas.microsoft.com/office/powerpoint/2010/main" val="2968797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05C8-A5ED-36E6-CC47-E1C6DCAD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Geospatial Data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08FAE-81B5-1467-27E6-85F12BB73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break down?</a:t>
            </a:r>
          </a:p>
          <a:p>
            <a:pPr lvl="1"/>
            <a:r>
              <a:rPr lang="en-US" dirty="0"/>
              <a:t>By theme: </a:t>
            </a:r>
          </a:p>
          <a:p>
            <a:pPr lvl="2"/>
            <a:r>
              <a:rPr lang="en-US" dirty="0"/>
              <a:t>Infrastructure</a:t>
            </a:r>
          </a:p>
          <a:p>
            <a:pPr lvl="2"/>
            <a:r>
              <a:rPr lang="en-US" dirty="0"/>
              <a:t>Plants</a:t>
            </a:r>
          </a:p>
          <a:p>
            <a:pPr lvl="3"/>
            <a:r>
              <a:rPr lang="en-US" dirty="0"/>
              <a:t>Grasses</a:t>
            </a:r>
          </a:p>
          <a:p>
            <a:pPr lvl="3"/>
            <a:r>
              <a:rPr lang="en-US" dirty="0"/>
              <a:t>Trees</a:t>
            </a:r>
          </a:p>
          <a:p>
            <a:pPr lvl="2"/>
            <a:r>
              <a:rPr lang="en-US" dirty="0"/>
              <a:t>Animals</a:t>
            </a:r>
          </a:p>
          <a:p>
            <a:pPr lvl="1"/>
            <a:r>
              <a:rPr lang="en-US" dirty="0"/>
              <a:t>By time frame: 2020, 2021, 2022, 2023?</a:t>
            </a:r>
          </a:p>
          <a:p>
            <a:pPr lvl="1"/>
            <a:r>
              <a:rPr lang="en-US" dirty="0"/>
              <a:t>By area: Lee Vining Creek, Bull Creek, etc.</a:t>
            </a:r>
          </a:p>
          <a:p>
            <a:pPr lvl="1"/>
            <a:r>
              <a:rPr lang="en-US" dirty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3149147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D3372-EB24-979B-7B50-37EA58B0C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0312-FBEB-3173-96F4-2F6838F4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Stealing information: Rare but could be costly</a:t>
            </a:r>
          </a:p>
          <a:p>
            <a:r>
              <a:rPr lang="en-US" dirty="0"/>
              <a:t>Corrupting your computer: Rare, worse case is reformatted and reinstall from backups</a:t>
            </a:r>
          </a:p>
          <a:p>
            <a:r>
              <a:rPr lang="en-US" dirty="0"/>
              <a:t>Stolen equipment: Happens, backup to the cloud</a:t>
            </a:r>
          </a:p>
          <a:p>
            <a:r>
              <a:rPr lang="en-US" dirty="0"/>
              <a:t>Hardware failures and loses: Happens</a:t>
            </a:r>
          </a:p>
          <a:p>
            <a:r>
              <a:rPr lang="en-US" dirty="0"/>
              <a:t>Ransomware: On the rise, expensive</a:t>
            </a:r>
          </a:p>
          <a:p>
            <a:r>
              <a:rPr lang="en-US" dirty="0"/>
              <a:t>Adware: Annoying but not a disaster</a:t>
            </a:r>
          </a:p>
          <a:p>
            <a:r>
              <a:rPr lang="en-US" dirty="0"/>
              <a:t>Fishing scams: Common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00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8DF2-3023-1D21-9050-7E0FB028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68EDB-C3C0-246B-20FC-E3A4C5BBE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on the web, make sure the domain name is for the company you expect.  Call if unsure.</a:t>
            </a:r>
          </a:p>
          <a:p>
            <a:r>
              <a:rPr lang="en-US" dirty="0"/>
              <a:t>Don’t send passwords through email, call</a:t>
            </a:r>
          </a:p>
          <a:p>
            <a:r>
              <a:rPr lang="en-US" dirty="0"/>
              <a:t>Don’t open suspect emails</a:t>
            </a:r>
          </a:p>
        </p:txBody>
      </p:sp>
    </p:spTree>
    <p:extLst>
      <p:ext uri="{BB962C8B-B14F-4D97-AF65-F5344CB8AC3E}">
        <p14:creationId xmlns:p14="http://schemas.microsoft.com/office/powerpoint/2010/main" val="2280628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88B02-3328-9271-5FBF-9B4745BC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Losing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C6CC6-ED11-519D-490A-C4F2547FE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50" y="1828799"/>
            <a:ext cx="9753600" cy="5242719"/>
          </a:xfrm>
        </p:spPr>
        <p:txBody>
          <a:bodyPr/>
          <a:lstStyle/>
          <a:p>
            <a:r>
              <a:rPr lang="en-US" dirty="0"/>
              <a:t>Good organization and some documentation</a:t>
            </a:r>
          </a:p>
          <a:p>
            <a:r>
              <a:rPr lang="en-US" dirty="0"/>
              <a:t>When working as a group, have place to exchange data quickly and a more formal shared drive for long term access and storage</a:t>
            </a:r>
          </a:p>
          <a:p>
            <a:pPr lvl="1"/>
            <a:r>
              <a:rPr lang="en-US" dirty="0"/>
              <a:t>Have a written protocol for adding and remove data</a:t>
            </a:r>
          </a:p>
          <a:p>
            <a:r>
              <a:rPr lang="en-US" dirty="0"/>
              <a:t>Revisit shared drives regularly and review their contents</a:t>
            </a:r>
          </a:p>
          <a:p>
            <a:r>
              <a:rPr lang="en-US" dirty="0"/>
              <a:t>Be careful installing applications and opening emails!</a:t>
            </a:r>
          </a:p>
          <a:p>
            <a:r>
              <a:rPr lang="en-US" dirty="0"/>
              <a:t>And protect your passwords!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51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6A7E6-E4AD-9084-EF82-3AC70815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71284-BE3A-68FF-0BC3-D1D89C067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Questions:</a:t>
            </a:r>
          </a:p>
          <a:p>
            <a:pPr lvl="1"/>
            <a:r>
              <a:rPr lang="en-US" dirty="0"/>
              <a:t>How much? What is the time frame? Who will need access?</a:t>
            </a:r>
          </a:p>
          <a:p>
            <a:pPr lvl="1"/>
            <a:r>
              <a:rPr lang="en-US" dirty="0"/>
              <a:t>How complex?</a:t>
            </a:r>
          </a:p>
          <a:p>
            <a:r>
              <a:rPr lang="en-US" dirty="0"/>
              <a:t>Options:</a:t>
            </a:r>
          </a:p>
          <a:p>
            <a:pPr lvl="1"/>
            <a:r>
              <a:rPr lang="en-US" dirty="0"/>
              <a:t>File storage: Local or remote</a:t>
            </a:r>
          </a:p>
          <a:p>
            <a:pPr lvl="1"/>
            <a:r>
              <a:rPr lang="en-US" dirty="0"/>
              <a:t>Relational database: </a:t>
            </a:r>
          </a:p>
          <a:p>
            <a:pPr lvl="2"/>
            <a:r>
              <a:rPr lang="en-US" dirty="0"/>
              <a:t>Sometimes required for complex data</a:t>
            </a:r>
          </a:p>
        </p:txBody>
      </p:sp>
    </p:spTree>
    <p:extLst>
      <p:ext uri="{BB962C8B-B14F-4D97-AF65-F5344CB8AC3E}">
        <p14:creationId xmlns:p14="http://schemas.microsoft.com/office/powerpoint/2010/main" val="95404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EA7CD-CA27-36F0-009E-3769F7236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5D58A-4674-CA24-6620-552A65730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byte is one value from 0 to 255</a:t>
            </a:r>
          </a:p>
          <a:p>
            <a:r>
              <a:rPr lang="en-US" dirty="0"/>
              <a:t>A double floating-point value takes 8 bytes</a:t>
            </a:r>
          </a:p>
          <a:p>
            <a:r>
              <a:rPr lang="en-US" dirty="0"/>
              <a:t>1 letter of text is 1 to 4 bytes (based on language)</a:t>
            </a:r>
          </a:p>
          <a:p>
            <a:r>
              <a:rPr lang="en-US" dirty="0"/>
              <a:t>1 Megabyte is about 1 million bytes</a:t>
            </a:r>
          </a:p>
          <a:p>
            <a:r>
              <a:rPr lang="en-US" dirty="0"/>
              <a:t>1 Gigabyte is about 1 billion bytes</a:t>
            </a:r>
          </a:p>
          <a:p>
            <a:r>
              <a:rPr lang="en-US" dirty="0"/>
              <a:t>1 Terabyte is about 1 trillion bytes</a:t>
            </a:r>
          </a:p>
        </p:txBody>
      </p:sp>
    </p:spTree>
    <p:extLst>
      <p:ext uri="{BB962C8B-B14F-4D97-AF65-F5344CB8AC3E}">
        <p14:creationId xmlns:p14="http://schemas.microsoft.com/office/powerpoint/2010/main" val="263323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26DE-FC66-7751-9900-1AD3877B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77EE5-60E2-1306-38C0-EFAF64CA0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Moving large datasets takes time</a:t>
            </a:r>
          </a:p>
          <a:p>
            <a:r>
              <a:rPr lang="en-US" dirty="0"/>
              <a:t>It is faster to physically mail a hard drive with a 10-terabyte dataset than the send it over the Internet!</a:t>
            </a:r>
          </a:p>
          <a:p>
            <a:pPr lvl="1"/>
            <a:r>
              <a:rPr lang="en-US" dirty="0"/>
              <a:t>Eel (Wiyot) River LiDAR data with processing is over 10 Terabytes</a:t>
            </a:r>
          </a:p>
          <a:p>
            <a:pPr lvl="1"/>
            <a:r>
              <a:rPr lang="en-US" dirty="0"/>
              <a:t>A few shapefiles can be less than a megabyte</a:t>
            </a:r>
          </a:p>
        </p:txBody>
      </p:sp>
    </p:spTree>
    <p:extLst>
      <p:ext uri="{BB962C8B-B14F-4D97-AF65-F5344CB8AC3E}">
        <p14:creationId xmlns:p14="http://schemas.microsoft.com/office/powerpoint/2010/main" val="98056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F425B-3290-1656-820D-FDB62031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access needed?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A5755-07F0-8BE9-5544-B316B72E1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50" y="1828799"/>
            <a:ext cx="9753600" cy="5242719"/>
          </a:xfrm>
        </p:spPr>
        <p:txBody>
          <a:bodyPr/>
          <a:lstStyle/>
          <a:p>
            <a:r>
              <a:rPr lang="en-US" dirty="0"/>
              <a:t>Local access, internal drive is the fastest</a:t>
            </a:r>
          </a:p>
          <a:p>
            <a:pPr lvl="1"/>
            <a:r>
              <a:rPr lang="en-US" dirty="0"/>
              <a:t>Used to be expensive</a:t>
            </a:r>
          </a:p>
          <a:p>
            <a:r>
              <a:rPr lang="en-US" dirty="0"/>
              <a:t>USB is a little slower</a:t>
            </a:r>
          </a:p>
          <a:p>
            <a:r>
              <a:rPr lang="en-US" dirty="0"/>
              <a:t>Network drive can be USB speed or faster</a:t>
            </a:r>
          </a:p>
          <a:p>
            <a:pPr lvl="1"/>
            <a:r>
              <a:rPr lang="en-US" dirty="0"/>
              <a:t>Definitely expensive</a:t>
            </a:r>
          </a:p>
          <a:p>
            <a:r>
              <a:rPr lang="en-US" dirty="0"/>
              <a:t>Cloud is definitely slower</a:t>
            </a:r>
          </a:p>
          <a:p>
            <a:pPr lvl="1"/>
            <a:r>
              <a:rPr lang="en-US" dirty="0"/>
              <a:t>Cost?</a:t>
            </a:r>
          </a:p>
          <a:p>
            <a:r>
              <a:rPr lang="en-US" dirty="0"/>
              <a:t>Cost is a moving target</a:t>
            </a:r>
          </a:p>
        </p:txBody>
      </p:sp>
    </p:spTree>
    <p:extLst>
      <p:ext uri="{BB962C8B-B14F-4D97-AF65-F5344CB8AC3E}">
        <p14:creationId xmlns:p14="http://schemas.microsoft.com/office/powerpoint/2010/main" val="147510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07823-7624-E5EA-E4C3-28D89AE90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CPH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10AB0-49BD-8DD5-8791-4F5221526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to have a local computer for the speed</a:t>
            </a:r>
          </a:p>
          <a:p>
            <a:r>
              <a:rPr lang="en-US" dirty="0"/>
              <a:t>Google Drive is good for backups and transferring data</a:t>
            </a:r>
          </a:p>
          <a:p>
            <a:pPr lvl="1"/>
            <a:r>
              <a:rPr lang="en-US" dirty="0"/>
              <a:t>Has corrupted files</a:t>
            </a:r>
          </a:p>
          <a:p>
            <a:r>
              <a:rPr lang="en-US" dirty="0"/>
              <a:t>External drives are also good for backups and transferring</a:t>
            </a:r>
          </a:p>
          <a:p>
            <a:r>
              <a:rPr lang="en-US" dirty="0"/>
              <a:t>Network drives are faster but only available within CPH’s network</a:t>
            </a:r>
          </a:p>
        </p:txBody>
      </p:sp>
    </p:spTree>
    <p:extLst>
      <p:ext uri="{BB962C8B-B14F-4D97-AF65-F5344CB8AC3E}">
        <p14:creationId xmlns:p14="http://schemas.microsoft.com/office/powerpoint/2010/main" val="176102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10F03-0399-CA24-74D4-320A642D0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Storage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FFC0E1F0-491A-08A6-0D3D-8E13A6CCCEBB}"/>
              </a:ext>
            </a:extLst>
          </p:cNvPr>
          <p:cNvSpPr/>
          <p:nvPr/>
        </p:nvSpPr>
        <p:spPr bwMode="auto">
          <a:xfrm>
            <a:off x="1341437" y="1585119"/>
            <a:ext cx="7620000" cy="5410200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Console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7B1E-62D2-2E6E-108D-4861592732D9}"/>
              </a:ext>
            </a:extLst>
          </p:cNvPr>
          <p:cNvSpPr txBox="1"/>
          <p:nvPr/>
        </p:nvSpPr>
        <p:spPr>
          <a:xfrm>
            <a:off x="4237037" y="2728119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Internal</a:t>
            </a:r>
          </a:p>
          <a:p>
            <a:pPr algn="ctr"/>
            <a:r>
              <a:rPr lang="en-US" sz="2400" dirty="0"/>
              <a:t> Drive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F378C5-031F-1308-3F9D-FD73E6E2497A}"/>
              </a:ext>
            </a:extLst>
          </p:cNvPr>
          <p:cNvSpPr txBox="1"/>
          <p:nvPr/>
        </p:nvSpPr>
        <p:spPr>
          <a:xfrm>
            <a:off x="3779837" y="4099719"/>
            <a:ext cx="2787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External Drive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08E8A9-9AD1-41A5-6830-91CEFAF22045}"/>
              </a:ext>
            </a:extLst>
          </p:cNvPr>
          <p:cNvSpPr txBox="1"/>
          <p:nvPr/>
        </p:nvSpPr>
        <p:spPr>
          <a:xfrm>
            <a:off x="3779837" y="5166519"/>
            <a:ext cx="260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Network Drive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3A35E9-14FB-7A0A-AEF6-41B2D962412D}"/>
              </a:ext>
            </a:extLst>
          </p:cNvPr>
          <p:cNvSpPr txBox="1"/>
          <p:nvPr/>
        </p:nvSpPr>
        <p:spPr>
          <a:xfrm>
            <a:off x="3017837" y="6157119"/>
            <a:ext cx="4275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Internet (“The Cloud”)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703255C-7437-D962-3CC4-CFD74F392615}"/>
              </a:ext>
            </a:extLst>
          </p:cNvPr>
          <p:cNvCxnSpPr/>
          <p:nvPr/>
        </p:nvCxnSpPr>
        <p:spPr bwMode="auto">
          <a:xfrm>
            <a:off x="3551237" y="3871119"/>
            <a:ext cx="32004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457A767-8F8F-E204-0B9E-EBAA1480F5CE}"/>
              </a:ext>
            </a:extLst>
          </p:cNvPr>
          <p:cNvCxnSpPr>
            <a:cxnSpLocks/>
          </p:cNvCxnSpPr>
          <p:nvPr/>
        </p:nvCxnSpPr>
        <p:spPr bwMode="auto">
          <a:xfrm>
            <a:off x="2865437" y="4861719"/>
            <a:ext cx="4572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D128F9-0131-78C3-9113-145EB2B13826}"/>
              </a:ext>
            </a:extLst>
          </p:cNvPr>
          <p:cNvCxnSpPr>
            <a:cxnSpLocks/>
          </p:cNvCxnSpPr>
          <p:nvPr/>
        </p:nvCxnSpPr>
        <p:spPr bwMode="auto">
          <a:xfrm>
            <a:off x="2103437" y="5928519"/>
            <a:ext cx="6096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584024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374CE-4A9C-5139-4C21-D0B966260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Folder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B9964-7666-9C3D-275A-BFB8BA033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Graham Lab</a:t>
            </a:r>
          </a:p>
          <a:p>
            <a:pPr lvl="1"/>
            <a:r>
              <a:rPr lang="en-US" dirty="0"/>
              <a:t>Papers</a:t>
            </a:r>
          </a:p>
          <a:p>
            <a:pPr lvl="1"/>
            <a:r>
              <a:rPr lang="en-US" dirty="0"/>
              <a:t>General Data</a:t>
            </a:r>
          </a:p>
          <a:p>
            <a:pPr lvl="1"/>
            <a:r>
              <a:rPr lang="en-US" dirty="0"/>
              <a:t>Projects</a:t>
            </a:r>
          </a:p>
          <a:p>
            <a:pPr lvl="2"/>
            <a:r>
              <a:rPr lang="en-US" dirty="0"/>
              <a:t>2023 Stream Depletion Study</a:t>
            </a:r>
          </a:p>
          <a:p>
            <a:pPr lvl="2"/>
            <a:r>
              <a:rPr lang="en-US" dirty="0"/>
              <a:t>Eureka Art Map</a:t>
            </a:r>
          </a:p>
          <a:p>
            <a:pPr lvl="2"/>
            <a:r>
              <a:rPr lang="en-US" dirty="0"/>
              <a:t>Mono Lake</a:t>
            </a:r>
          </a:p>
          <a:p>
            <a:pPr lvl="3"/>
            <a:r>
              <a:rPr lang="en-US" dirty="0"/>
              <a:t>Papers and reports (we are writing)</a:t>
            </a:r>
          </a:p>
          <a:p>
            <a:pPr lvl="3"/>
            <a:r>
              <a:rPr lang="en-US" dirty="0"/>
              <a:t>Data</a:t>
            </a:r>
          </a:p>
          <a:p>
            <a:pPr lvl="4"/>
            <a:r>
              <a:rPr lang="en-US" dirty="0"/>
              <a:t>2023</a:t>
            </a:r>
          </a:p>
          <a:p>
            <a:pPr lvl="3"/>
            <a:r>
              <a:rPr lang="en-US" dirty="0"/>
              <a:t>Proposals and Contracts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00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1297-FE98-9D9B-D8C8-69B3B0F9D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0FFCE-7AFA-63F7-897F-38F73AE30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850" y="1432719"/>
            <a:ext cx="9753600" cy="6019799"/>
          </a:xfrm>
        </p:spPr>
        <p:txBody>
          <a:bodyPr/>
          <a:lstStyle/>
          <a:p>
            <a:r>
              <a:rPr lang="en-US" dirty="0"/>
              <a:t>With ArcGIS, we typically create a new dataset on each tool/transform.</a:t>
            </a:r>
          </a:p>
          <a:p>
            <a:pPr lvl="1"/>
            <a:r>
              <a:rPr lang="en-US" dirty="0"/>
              <a:t>Each time we re-execute a tool/transform we get another set of files.</a:t>
            </a:r>
          </a:p>
          <a:p>
            <a:pPr lvl="1"/>
            <a:r>
              <a:rPr lang="en-US" dirty="0"/>
              <a:t>With shapefiles being 4-10 files, this creates a huge number of files very quickly.</a:t>
            </a:r>
          </a:p>
          <a:p>
            <a:r>
              <a:rPr lang="en-US" dirty="0"/>
              <a:t>Give file good names:</a:t>
            </a:r>
          </a:p>
          <a:p>
            <a:pPr lvl="1"/>
            <a:r>
              <a:rPr lang="en-US" dirty="0"/>
              <a:t>CPH_3inch.tif</a:t>
            </a:r>
          </a:p>
          <a:p>
            <a:pPr lvl="1"/>
            <a:r>
              <a:rPr lang="en-US" dirty="0"/>
              <a:t>CPH _3inch_cropped.tif</a:t>
            </a:r>
          </a:p>
          <a:p>
            <a:pPr lvl="1"/>
            <a:r>
              <a:rPr lang="en-US" dirty="0"/>
              <a:t>CPH _3inch_cropped_UTM.tif</a:t>
            </a:r>
          </a:p>
          <a:p>
            <a:r>
              <a:rPr lang="en-US" dirty="0"/>
              <a:t>Number duplicates: Crop1.tif, Crop2.tif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07281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Console" pitchFamily="49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stealth" w="lg" len="lg"/>
        </a:ln>
        <a:effectLst/>
      </a:spPr>
      <a:bodyPr/>
      <a:lstStyle/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637</Words>
  <Application>Microsoft Office PowerPoint</Application>
  <PresentationFormat>Custom</PresentationFormat>
  <Paragraphs>109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Georgia</vt:lpstr>
      <vt:lpstr>Lucida Console</vt:lpstr>
      <vt:lpstr>Glass design template</vt:lpstr>
      <vt:lpstr>Organizing Data</vt:lpstr>
      <vt:lpstr>Organization Options</vt:lpstr>
      <vt:lpstr>Definitions</vt:lpstr>
      <vt:lpstr>How much?</vt:lpstr>
      <vt:lpstr>Where is access needed?</vt:lpstr>
      <vt:lpstr>At CPH</vt:lpstr>
      <vt:lpstr>Hierarchical Storage</vt:lpstr>
      <vt:lpstr>Folder Structure</vt:lpstr>
      <vt:lpstr>Tips</vt:lpstr>
      <vt:lpstr>Local Organzation</vt:lpstr>
      <vt:lpstr>Tips</vt:lpstr>
      <vt:lpstr>Geospatial Data Organization</vt:lpstr>
      <vt:lpstr>Viruses</vt:lpstr>
      <vt:lpstr>Avoiding Issues</vt:lpstr>
      <vt:lpstr>Avoid Losing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2012-01-17T03:36:56Z</dcterms:created>
  <dcterms:modified xsi:type="dcterms:W3CDTF">2023-09-22T19:28:48Z</dcterms:modified>
</cp:coreProperties>
</file>