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6" r:id="rId3"/>
    <p:sldId id="315" r:id="rId4"/>
    <p:sldId id="313" r:id="rId5"/>
    <p:sldId id="298" r:id="rId6"/>
    <p:sldId id="317" r:id="rId7"/>
    <p:sldId id="318" r:id="rId8"/>
    <p:sldId id="319" r:id="rId9"/>
    <p:sldId id="323" r:id="rId10"/>
    <p:sldId id="320" r:id="rId11"/>
    <p:sldId id="321" r:id="rId12"/>
    <p:sldId id="322" r:id="rId13"/>
    <p:sldId id="326" r:id="rId14"/>
    <p:sldId id="327" r:id="rId15"/>
    <p:sldId id="328" r:id="rId16"/>
    <p:sldId id="325" r:id="rId17"/>
    <p:sldId id="324" r:id="rId18"/>
  </p:sldIdLst>
  <p:sldSz cx="10150475" cy="75898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90" userDrawn="1">
          <p15:clr>
            <a:srgbClr val="A4A3A4"/>
          </p15:clr>
        </p15:guide>
        <p15:guide id="2" pos="31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4C7"/>
    <a:srgbClr val="8FE2FF"/>
    <a:srgbClr val="0EBA78"/>
    <a:srgbClr val="248FA4"/>
    <a:srgbClr val="0000C8"/>
    <a:srgbClr val="8B8BFF"/>
    <a:srgbClr val="FF33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46" autoAdjust="0"/>
    <p:restoredTop sz="96349" autoAdjust="0"/>
  </p:normalViewPr>
  <p:slideViewPr>
    <p:cSldViewPr>
      <p:cViewPr varScale="1">
        <p:scale>
          <a:sx n="84" d="100"/>
          <a:sy n="84" d="100"/>
        </p:scale>
        <p:origin x="1524" y="90"/>
      </p:cViewPr>
      <p:guideLst>
        <p:guide orient="horz" pos="2390"/>
        <p:guide pos="3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66D4D82-C9CF-464C-980F-54483BDCD61C}" type="datetimeFigureOut">
              <a:rPr lang="en-US"/>
              <a:pPr>
                <a:defRPr/>
              </a:pPr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A6CE6B-3F37-4D3B-9CD1-87A8475B74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63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6650" y="685800"/>
            <a:ext cx="45847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A07CA0-1A27-4BCF-8EFE-A99C070F22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1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9pPr>
          </a:lstStyle>
          <a:p>
            <a:fld id="{8AD5531C-69AC-44A4-8A0F-6B3799DA5B09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6650" y="685800"/>
            <a:ext cx="45847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28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Cost increases per piece of information as we go from downloading data to doing field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A07CA0-1A27-4BCF-8EFE-A99C070F222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63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A07CA0-1A27-4BCF-8EFE-A99C070F222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48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09600"/>
            <a:ext cx="9144000" cy="1265238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048000"/>
            <a:ext cx="6324600" cy="6731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23850" y="6858004"/>
            <a:ext cx="2114550" cy="5064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6858004"/>
            <a:ext cx="4419600" cy="5064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43865" y="6858004"/>
            <a:ext cx="1862137" cy="506413"/>
          </a:xfrm>
        </p:spPr>
        <p:txBody>
          <a:bodyPr/>
          <a:lstStyle>
            <a:lvl1pPr>
              <a:defRPr sz="1600"/>
            </a:lvl1pPr>
          </a:lstStyle>
          <a:p>
            <a:fld id="{AD0F857F-C88E-4E2D-84D6-52591FBFC8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0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1C9F57-42ED-4FB6-BD32-6FC94493D4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76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12051" y="152400"/>
            <a:ext cx="243840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851" y="152400"/>
            <a:ext cx="716280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784A0-8E0D-4CFF-9EBE-ADF7DBAAFB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7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08237" y="6884992"/>
            <a:ext cx="3213100" cy="50641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60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688" y="4876804"/>
            <a:ext cx="8628062" cy="1508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1688" y="3216275"/>
            <a:ext cx="8628062" cy="166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5" indent="0">
              <a:buNone/>
              <a:defRPr sz="1400"/>
            </a:lvl4pPr>
            <a:lvl5pPr marL="1828754" indent="0">
              <a:buNone/>
              <a:defRPr sz="1400"/>
            </a:lvl5pPr>
            <a:lvl6pPr marL="2285942" indent="0">
              <a:buNone/>
              <a:defRPr sz="1400"/>
            </a:lvl6pPr>
            <a:lvl7pPr marL="2743130" indent="0">
              <a:buNone/>
              <a:defRPr sz="1400"/>
            </a:lvl7pPr>
            <a:lvl8pPr marL="3200319" indent="0">
              <a:buNone/>
              <a:defRPr sz="1400"/>
            </a:lvl8pPr>
            <a:lvl9pPr marL="3657507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6B9E75-4A86-4B2A-97B5-3170D42A99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2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" y="1828800"/>
            <a:ext cx="4800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9850" y="1828800"/>
            <a:ext cx="4800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CF46D-FB77-4DCA-9862-544CE71E15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1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303217"/>
            <a:ext cx="9134475" cy="1265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698626"/>
            <a:ext cx="4484688" cy="7080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5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2" indent="0">
              <a:buNone/>
              <a:defRPr sz="1600" b="1"/>
            </a:lvl6pPr>
            <a:lvl7pPr marL="2743130" indent="0">
              <a:buNone/>
              <a:defRPr sz="1600" b="1"/>
            </a:lvl7pPr>
            <a:lvl8pPr marL="3200319" indent="0">
              <a:buNone/>
              <a:defRPr sz="1600" b="1"/>
            </a:lvl8pPr>
            <a:lvl9pPr marL="36575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06654"/>
            <a:ext cx="4484688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6202" y="1698626"/>
            <a:ext cx="4486275" cy="7080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5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2" indent="0">
              <a:buNone/>
              <a:defRPr sz="1600" b="1"/>
            </a:lvl6pPr>
            <a:lvl7pPr marL="2743130" indent="0">
              <a:buNone/>
              <a:defRPr sz="1600" b="1"/>
            </a:lvl7pPr>
            <a:lvl8pPr marL="3200319" indent="0">
              <a:buNone/>
              <a:defRPr sz="1600" b="1"/>
            </a:lvl8pPr>
            <a:lvl9pPr marL="36575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6202" y="2406654"/>
            <a:ext cx="4486275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A653A-6B58-436B-9BC9-29EEA3A30A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4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CBFC8-3D81-45CB-B6FF-19A96BFBB2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69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13909-3368-4D20-90E1-463D61EC98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301629"/>
            <a:ext cx="3338513" cy="1285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2" y="301625"/>
            <a:ext cx="5673725" cy="6478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1587500"/>
            <a:ext cx="3338513" cy="519271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5" indent="0">
              <a:buNone/>
              <a:defRPr sz="900"/>
            </a:lvl4pPr>
            <a:lvl5pPr marL="1828754" indent="0">
              <a:buNone/>
              <a:defRPr sz="900"/>
            </a:lvl5pPr>
            <a:lvl6pPr marL="2285942" indent="0">
              <a:buNone/>
              <a:defRPr sz="900"/>
            </a:lvl6pPr>
            <a:lvl7pPr marL="2743130" indent="0">
              <a:buNone/>
              <a:defRPr sz="900"/>
            </a:lvl7pPr>
            <a:lvl8pPr marL="3200319" indent="0">
              <a:buNone/>
              <a:defRPr sz="900"/>
            </a:lvl8pPr>
            <a:lvl9pPr marL="36575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5B919-13AC-4634-AABA-83A86E6DFA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4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138" y="5313363"/>
            <a:ext cx="6091237" cy="6270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89138" y="677867"/>
            <a:ext cx="6091237" cy="455453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5" indent="0">
              <a:buNone/>
              <a:defRPr sz="2000"/>
            </a:lvl4pPr>
            <a:lvl5pPr marL="1828754" indent="0">
              <a:buNone/>
              <a:defRPr sz="2000"/>
            </a:lvl5pPr>
            <a:lvl6pPr marL="2285942" indent="0">
              <a:buNone/>
              <a:defRPr sz="2000"/>
            </a:lvl6pPr>
            <a:lvl7pPr marL="2743130" indent="0">
              <a:buNone/>
              <a:defRPr sz="2000"/>
            </a:lvl7pPr>
            <a:lvl8pPr marL="3200319" indent="0">
              <a:buNone/>
              <a:defRPr sz="2000"/>
            </a:lvl8pPr>
            <a:lvl9pPr marL="365750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9138" y="5940425"/>
            <a:ext cx="6091237" cy="890588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5" indent="0">
              <a:buNone/>
              <a:defRPr sz="900"/>
            </a:lvl4pPr>
            <a:lvl5pPr marL="1828754" indent="0">
              <a:buNone/>
              <a:defRPr sz="900"/>
            </a:lvl5pPr>
            <a:lvl6pPr marL="2285942" indent="0">
              <a:buNone/>
              <a:defRPr sz="900"/>
            </a:lvl6pPr>
            <a:lvl7pPr marL="2743130" indent="0">
              <a:buNone/>
              <a:defRPr sz="900"/>
            </a:lvl7pPr>
            <a:lvl8pPr marL="3200319" indent="0">
              <a:buNone/>
              <a:defRPr sz="900"/>
            </a:lvl8pPr>
            <a:lvl9pPr marL="36575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71C7D5-B9E0-4952-888E-423714347A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4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4"/>
            <a:ext cx="81534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370" tIns="50685" rIns="101370" bIns="506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" y="1828800"/>
            <a:ext cx="9753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1450" y="6915154"/>
            <a:ext cx="211455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915154"/>
            <a:ext cx="32131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884988"/>
            <a:ext cx="21145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44F7EC8-E7EF-4F8C-9AA3-345E126BA1B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>
          <a:xfrm>
            <a:off x="5480845" y="7261127"/>
            <a:ext cx="4735513" cy="346869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9pPr>
          </a:lstStyle>
          <a:p>
            <a:r>
              <a:rPr lang="en-US" sz="1600"/>
              <a:t>Jim Graham, Humboldt State University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p:txStyles>
    <p:titleStyle>
      <a:lvl1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2pPr>
      <a:lvl3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3pPr>
      <a:lvl4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4pPr>
      <a:lvl5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5pPr>
      <a:lvl6pPr marL="457189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6pPr>
      <a:lvl7pPr marL="914377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7pPr>
      <a:lvl8pPr marL="1371565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8pPr>
      <a:lvl9pPr marL="1828754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9pPr>
    </p:titleStyle>
    <p:bodyStyle>
      <a:lvl1pPr marL="379404" indent="-379404" algn="l" defTabSz="1014388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23892" indent="-317492" algn="l" defTabSz="1014388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266793" indent="-252407" algn="l" defTabSz="101438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773193" indent="-252407" algn="l" defTabSz="1014388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81180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738368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195557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652746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109934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5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2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1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7037" y="2194719"/>
            <a:ext cx="5791200" cy="1066800"/>
          </a:xfrm>
        </p:spPr>
        <p:txBody>
          <a:bodyPr/>
          <a:lstStyle/>
          <a:p>
            <a:r>
              <a:rPr lang="en-US" b="0" dirty="0"/>
              <a:t>Obtaining Data</a:t>
            </a:r>
          </a:p>
        </p:txBody>
      </p:sp>
      <p:pic>
        <p:nvPicPr>
          <p:cNvPr id="3076" name="Picture 7" descr="gis_lay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366713"/>
            <a:ext cx="15303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14"/>
          <p:cNvSpPr>
            <a:spLocks noChangeArrowheads="1" noChangeShapeType="1" noTextEdit="1"/>
          </p:cNvSpPr>
          <p:nvPr/>
        </p:nvSpPr>
        <p:spPr bwMode="auto">
          <a:xfrm>
            <a:off x="2179638" y="366713"/>
            <a:ext cx="7467600" cy="1376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GSP 510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F7D7CD-1D82-84C8-487B-43AE7802CB2A}"/>
              </a:ext>
            </a:extLst>
          </p:cNvPr>
          <p:cNvSpPr txBox="1"/>
          <p:nvPr/>
        </p:nvSpPr>
        <p:spPr>
          <a:xfrm>
            <a:off x="274637" y="3566319"/>
            <a:ext cx="838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Determine what you need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Find the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Might have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 Digitize, model, transform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+mn-lt"/>
              </a:rPr>
              <a:t>Find &amp; maintain documentation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5F578-2DF2-A4BF-EEA9-E0372EA9F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A854D-9C35-E252-98CB-7ACF024F6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30-meter DEMs of the world</a:t>
            </a:r>
          </a:p>
          <a:p>
            <a:r>
              <a:rPr lang="en-US" dirty="0"/>
              <a:t>10-meter DEMs in US</a:t>
            </a:r>
          </a:p>
          <a:p>
            <a:r>
              <a:rPr lang="en-US" dirty="0"/>
              <a:t>OpenTopography has LiDAR for most of California</a:t>
            </a:r>
          </a:p>
          <a:p>
            <a:r>
              <a:rPr lang="en-US" dirty="0"/>
              <a:t>Converting contour lines to a DEM has very high uncertainty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939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2D56E-D1FE-5239-2EE9-42F2B50EB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E9C06-8521-3A4E-B5F4-33E7FE83A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National Weather Service (NOAA)</a:t>
            </a:r>
          </a:p>
          <a:p>
            <a:r>
              <a:rPr lang="en-US" dirty="0"/>
              <a:t>RAWS – fire data</a:t>
            </a:r>
          </a:p>
          <a:p>
            <a:r>
              <a:rPr lang="en-US" dirty="0"/>
              <a:t>Research Stations – Angelo reserve</a:t>
            </a:r>
          </a:p>
          <a:p>
            <a:r>
              <a:rPr lang="en-US" dirty="0"/>
              <a:t>PRISM – modeled data from OSU</a:t>
            </a:r>
          </a:p>
          <a:p>
            <a:r>
              <a:rPr lang="en-US" dirty="0"/>
              <a:t>There are many private weather stations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346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6A7E6-E4AD-9084-EF82-3AC708155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Geology and Soils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71284-BE3A-68FF-0BC3-D1D89C067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SSURGO is national soil data</a:t>
            </a:r>
          </a:p>
          <a:p>
            <a:pPr lvl="1"/>
            <a:r>
              <a:rPr lang="en-US" dirty="0"/>
              <a:t>Complex, not sure of accuracy, only 2 meters</a:t>
            </a:r>
          </a:p>
          <a:p>
            <a:r>
              <a:rPr lang="en-US" dirty="0"/>
              <a:t>Geology maps available</a:t>
            </a:r>
          </a:p>
          <a:p>
            <a:pPr lvl="1"/>
            <a:r>
              <a:rPr lang="en-US" dirty="0"/>
              <a:t>Only show general geologic formations</a:t>
            </a:r>
          </a:p>
          <a:p>
            <a:r>
              <a:rPr lang="en-US" dirty="0"/>
              <a:t>Soil pits and taking cores is expensive	</a:t>
            </a:r>
          </a:p>
          <a:p>
            <a:pPr lvl="1"/>
            <a:r>
              <a:rPr lang="en-US" dirty="0"/>
              <a:t>Might be available</a:t>
            </a:r>
          </a:p>
        </p:txBody>
      </p:sp>
    </p:spTree>
    <p:extLst>
      <p:ext uri="{BB962C8B-B14F-4D97-AF65-F5344CB8AC3E}">
        <p14:creationId xmlns:p14="http://schemas.microsoft.com/office/powerpoint/2010/main" val="954043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7DDBF-3CDC-EB7B-0396-585BDA53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Data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F3354-2C64-A46D-71B5-1B11D1160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Huge variety of field instruments we’re just going to focus on the spatial-temporal aspect</a:t>
            </a:r>
          </a:p>
          <a:p>
            <a:r>
              <a:rPr lang="en-US" dirty="0"/>
              <a:t>Cell Phones</a:t>
            </a:r>
          </a:p>
          <a:p>
            <a:pPr lvl="1"/>
            <a:r>
              <a:rPr lang="en-US" dirty="0"/>
              <a:t>Applications</a:t>
            </a:r>
          </a:p>
          <a:p>
            <a:r>
              <a:rPr lang="en-US" dirty="0"/>
              <a:t>GPS and/or RTK: with notebook (paper or computer)</a:t>
            </a:r>
          </a:p>
          <a:p>
            <a:pPr lvl="1"/>
            <a:r>
              <a:rPr lang="en-US" dirty="0"/>
              <a:t>Typically MS-Excel files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443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2611-A89C-3E81-B021-A6594D583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Mobile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06CD6-C470-565A-F0AE-4AAB79141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850" y="1828800"/>
            <a:ext cx="9753600" cy="5761038"/>
          </a:xfrm>
        </p:spPr>
        <p:txBody>
          <a:bodyPr/>
          <a:lstStyle/>
          <a:p>
            <a:r>
              <a:rPr lang="en-US" dirty="0"/>
              <a:t>Cell phones and tablets (e.g. iPads) are effectively field computers</a:t>
            </a:r>
          </a:p>
          <a:p>
            <a:r>
              <a:rPr lang="en-US" dirty="0"/>
              <a:t>Available applications:</a:t>
            </a:r>
          </a:p>
          <a:p>
            <a:pPr lvl="1"/>
            <a:r>
              <a:rPr lang="en-US" dirty="0"/>
              <a:t>Avanza Maps: access maps on mobile device</a:t>
            </a:r>
          </a:p>
          <a:p>
            <a:pPr lvl="1"/>
            <a:r>
              <a:rPr lang="en-US" dirty="0"/>
              <a:t>Survey123: Easy to use, collects points w/attributes</a:t>
            </a:r>
          </a:p>
          <a:p>
            <a:pPr lvl="1"/>
            <a:r>
              <a:rPr lang="en-US" dirty="0"/>
              <a:t>Field Maps: Much more complex, has some issues</a:t>
            </a:r>
          </a:p>
          <a:p>
            <a:pPr lvl="1"/>
            <a:r>
              <a:rPr lang="en-US" dirty="0"/>
              <a:t>QField: I’ve heard good things</a:t>
            </a:r>
          </a:p>
          <a:p>
            <a:r>
              <a:rPr lang="en-US" dirty="0"/>
              <a:t>Custom applications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390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ACB1C-E19E-1E96-7706-1CB8A3F2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B2E31-FAF1-4C5C-5742-245C85615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iPhones and iPads are based on iOS</a:t>
            </a:r>
          </a:p>
          <a:p>
            <a:r>
              <a:rPr lang="en-US" dirty="0"/>
              <a:t>Android is the OS for Android devices</a:t>
            </a:r>
          </a:p>
          <a:p>
            <a:r>
              <a:rPr lang="en-US" dirty="0"/>
              <a:t>Developing for these takes dedicated software developers</a:t>
            </a:r>
          </a:p>
          <a:p>
            <a:r>
              <a:rPr lang="en-US" dirty="0"/>
              <a:t>Mobile Devices also support browsers</a:t>
            </a:r>
          </a:p>
          <a:p>
            <a:pPr lvl="1"/>
            <a:r>
              <a:rPr lang="en-US" dirty="0"/>
              <a:t>Web sites on devices are popular but not as fast as dedicated apps</a:t>
            </a:r>
          </a:p>
          <a:p>
            <a:r>
              <a:rPr lang="en-US" dirty="0"/>
              <a:t>However, you can create a streamlined, fast, and reliable field data collection system</a:t>
            </a:r>
          </a:p>
        </p:txBody>
      </p:sp>
    </p:spTree>
    <p:extLst>
      <p:ext uri="{BB962C8B-B14F-4D97-AF65-F5344CB8AC3E}">
        <p14:creationId xmlns:p14="http://schemas.microsoft.com/office/powerpoint/2010/main" val="1337941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969E0-4E3F-A3DF-534A-473DE8161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01FCD-D7BF-C824-B591-2C741524A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Transforming data typically increases uncertainty</a:t>
            </a:r>
          </a:p>
          <a:p>
            <a:pPr lvl="1"/>
            <a:r>
              <a:rPr lang="en-US" dirty="0"/>
              <a:t>Projecting does not convert values in attributes: </a:t>
            </a:r>
          </a:p>
          <a:p>
            <a:pPr lvl="2"/>
            <a:r>
              <a:rPr lang="en-US" dirty="0"/>
              <a:t>Area, Length, X, Y, Z</a:t>
            </a:r>
          </a:p>
          <a:p>
            <a:pPr lvl="1"/>
            <a:r>
              <a:rPr lang="en-US" dirty="0"/>
              <a:t>Need to use the correct sampling for rasters:</a:t>
            </a:r>
          </a:p>
          <a:p>
            <a:pPr lvl="2"/>
            <a:r>
              <a:rPr lang="en-US" dirty="0"/>
              <a:t>Nearest neighbor for categorical values</a:t>
            </a:r>
          </a:p>
          <a:p>
            <a:pPr lvl="2"/>
            <a:r>
              <a:rPr lang="en-US" dirty="0"/>
              <a:t>Bilinear or spline for continuous values</a:t>
            </a:r>
          </a:p>
          <a:p>
            <a:r>
              <a:rPr lang="en-US" dirty="0"/>
              <a:t>Uncertainty of data is rarely documented</a:t>
            </a:r>
          </a:p>
        </p:txBody>
      </p:sp>
    </p:spTree>
    <p:extLst>
      <p:ext uri="{BB962C8B-B14F-4D97-AF65-F5344CB8AC3E}">
        <p14:creationId xmlns:p14="http://schemas.microsoft.com/office/powerpoint/2010/main" val="1828883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2243D-3BCE-17E5-0AAF-07F18DB53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FC092-FD55-3CBD-4F39-C6482608A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Modeling provides unprecedented opportunities to create datasets required for research</a:t>
            </a:r>
          </a:p>
          <a:p>
            <a:pPr lvl="1"/>
            <a:r>
              <a:rPr lang="en-US" dirty="0"/>
              <a:t>And to increase the uncertainty without telling anyone!</a:t>
            </a:r>
          </a:p>
          <a:p>
            <a:r>
              <a:rPr lang="en-US" dirty="0"/>
              <a:t>Just about any data that is provide as a raster but is based on points is modeled</a:t>
            </a:r>
          </a:p>
          <a:p>
            <a:pPr lvl="1"/>
            <a:r>
              <a:rPr lang="en-US" dirty="0"/>
              <a:t>Includes most subsurface and submarine data</a:t>
            </a:r>
          </a:p>
          <a:p>
            <a:r>
              <a:rPr lang="en-US" dirty="0"/>
              <a:t>Most weather rasters are modeled</a:t>
            </a:r>
          </a:p>
          <a:p>
            <a:pPr lvl="1"/>
            <a:r>
              <a:rPr lang="en-US" dirty="0"/>
              <a:t>Point -&gt; Raster (e.g. PRISM)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6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11D7F-AFBD-EA56-BFC2-523B78579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4"/>
            <a:ext cx="8153400" cy="1204115"/>
          </a:xfrm>
        </p:spPr>
        <p:txBody>
          <a:bodyPr/>
          <a:lstStyle/>
          <a:p>
            <a:r>
              <a:rPr lang="en-US" dirty="0"/>
              <a:t>What is the problem you’re trying to solve?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71572-5A20-3204-2B9D-45976661E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to plant, burn, eradicate, protect</a:t>
            </a:r>
          </a:p>
          <a:p>
            <a:r>
              <a:rPr lang="en-US" dirty="0"/>
              <a:t>Where to put or remove infrastructure:</a:t>
            </a:r>
          </a:p>
          <a:p>
            <a:pPr lvl="1"/>
            <a:r>
              <a:rPr lang="en-US" dirty="0"/>
              <a:t>Trails, roads, buildings</a:t>
            </a:r>
          </a:p>
          <a:p>
            <a:r>
              <a:rPr lang="en-US" dirty="0"/>
              <a:t>Leads to spatial/temporal characteristics of: </a:t>
            </a:r>
          </a:p>
          <a:p>
            <a:pPr lvl="1"/>
            <a:r>
              <a:rPr lang="en-US" dirty="0"/>
              <a:t>Plants and animals (including people)?</a:t>
            </a:r>
          </a:p>
          <a:p>
            <a:pPr lvl="1"/>
            <a:r>
              <a:rPr lang="en-US" dirty="0"/>
              <a:t>Weather</a:t>
            </a:r>
          </a:p>
          <a:p>
            <a:pPr lvl="1"/>
            <a:r>
              <a:rPr lang="en-US" dirty="0"/>
              <a:t>Geology</a:t>
            </a:r>
          </a:p>
          <a:p>
            <a:pPr lvl="1"/>
            <a:r>
              <a:rPr lang="en-US" dirty="0"/>
              <a:t>Topography</a:t>
            </a:r>
          </a:p>
          <a:p>
            <a:pPr lvl="1"/>
            <a:r>
              <a:rPr lang="en-US" dirty="0"/>
              <a:t>Existing infrastructure</a:t>
            </a:r>
          </a:p>
          <a:p>
            <a:pPr lvl="1"/>
            <a:r>
              <a:rPr lang="en-US" dirty="0"/>
              <a:t>Pollution, etc.</a:t>
            </a:r>
          </a:p>
        </p:txBody>
      </p:sp>
    </p:spTree>
    <p:extLst>
      <p:ext uri="{BB962C8B-B14F-4D97-AF65-F5344CB8AC3E}">
        <p14:creationId xmlns:p14="http://schemas.microsoft.com/office/powerpoint/2010/main" val="3327060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96D81-82CE-8E6E-4417-CDEF47C22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need data on?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D06A21-6D9A-9A20-F1EB-243E988A71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Plant locations</a:t>
            </a:r>
          </a:p>
          <a:p>
            <a:r>
              <a:rPr lang="en-US" dirty="0"/>
              <a:t>Animal locations</a:t>
            </a:r>
          </a:p>
          <a:p>
            <a:r>
              <a:rPr lang="en-US" dirty="0"/>
              <a:t>Forests, plant extent, infestations</a:t>
            </a:r>
          </a:p>
          <a:p>
            <a:r>
              <a:rPr lang="en-US" dirty="0"/>
              <a:t>Rivers, trails, roads</a:t>
            </a:r>
          </a:p>
          <a:p>
            <a:r>
              <a:rPr lang="en-US" dirty="0"/>
              <a:t>Buildings, airports, power stations</a:t>
            </a:r>
          </a:p>
          <a:p>
            <a:r>
              <a:rPr lang="en-US" dirty="0"/>
              <a:t>Human traffic</a:t>
            </a:r>
          </a:p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3528FF8-791D-3863-BD2F-7404E33577A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Weather: temp, humidity, </a:t>
            </a:r>
            <a:r>
              <a:rPr lang="en-US" dirty="0" err="1"/>
              <a:t>precip</a:t>
            </a:r>
            <a:r>
              <a:rPr lang="en-US" dirty="0"/>
              <a:t>, wind, solar radiation</a:t>
            </a:r>
          </a:p>
          <a:p>
            <a:r>
              <a:rPr lang="en-US" dirty="0"/>
              <a:t>Geological type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809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D0FF5-2915-7E3B-7CB1-C51FBDF67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need?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2CFC2-534D-EB63-5671-677BE74A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Uncertainty: Accuracy, Precision, Gross Errors</a:t>
            </a:r>
          </a:p>
          <a:p>
            <a:r>
              <a:rPr lang="en-US" dirty="0"/>
              <a:t>Data type: Point, Polyline, Polygon, Raster</a:t>
            </a:r>
          </a:p>
          <a:p>
            <a:r>
              <a:rPr lang="en-US" dirty="0"/>
              <a:t>Temporal range: Every 10 minutes? Annually?</a:t>
            </a:r>
          </a:p>
          <a:p>
            <a:r>
              <a:rPr lang="en-US" dirty="0"/>
              <a:t>Location and time (uncertainty?)</a:t>
            </a:r>
          </a:p>
          <a:p>
            <a:r>
              <a:rPr lang="en-US" dirty="0"/>
              <a:t>Measurements?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725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850" y="1508919"/>
            <a:ext cx="9753600" cy="5196681"/>
          </a:xfrm>
        </p:spPr>
        <p:txBody>
          <a:bodyPr/>
          <a:lstStyle/>
          <a:p>
            <a:r>
              <a:rPr lang="en-US" dirty="0"/>
              <a:t>Remotely sensed:</a:t>
            </a:r>
          </a:p>
          <a:p>
            <a:pPr lvl="1"/>
            <a:r>
              <a:rPr lang="en-US" dirty="0"/>
              <a:t>Satellite, Aerial, UAV</a:t>
            </a:r>
          </a:p>
          <a:p>
            <a:pPr lvl="1"/>
            <a:r>
              <a:rPr lang="en-US" dirty="0"/>
              <a:t>Produces rasters (typically)</a:t>
            </a:r>
          </a:p>
          <a:p>
            <a:r>
              <a:rPr lang="en-US" dirty="0"/>
              <a:t>Field Surveys:</a:t>
            </a:r>
          </a:p>
          <a:p>
            <a:pPr lvl="1"/>
            <a:r>
              <a:rPr lang="en-US" dirty="0"/>
              <a:t>GPS, RTK, Maps</a:t>
            </a:r>
          </a:p>
          <a:p>
            <a:pPr lvl="1"/>
            <a:r>
              <a:rPr lang="en-US" dirty="0"/>
              <a:t>Produces points, lines, polygons</a:t>
            </a:r>
          </a:p>
          <a:p>
            <a:r>
              <a:rPr lang="en-US" dirty="0"/>
              <a:t>Digitizing:</a:t>
            </a:r>
          </a:p>
          <a:p>
            <a:pPr lvl="1"/>
            <a:r>
              <a:rPr lang="en-US" dirty="0"/>
              <a:t>Points, lines, polygons from rasters</a:t>
            </a:r>
          </a:p>
          <a:p>
            <a:r>
              <a:rPr lang="en-US" dirty="0"/>
              <a:t>Other</a:t>
            </a:r>
          </a:p>
          <a:p>
            <a:pPr lvl="1"/>
            <a:r>
              <a:rPr lang="en-US" dirty="0"/>
              <a:t>Object recognition, transformations, modeling, etc.</a:t>
            </a:r>
          </a:p>
        </p:txBody>
      </p:sp>
    </p:spTree>
    <p:extLst>
      <p:ext uri="{BB962C8B-B14F-4D97-AF65-F5344CB8AC3E}">
        <p14:creationId xmlns:p14="http://schemas.microsoft.com/office/powerpoint/2010/main" val="723811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BC6C5-61D2-E73B-8E38-74D27F4F3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Remotely Sensed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07654-65AD-C682-96C3-102E11BB9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Satellites:</a:t>
            </a:r>
          </a:p>
          <a:p>
            <a:pPr lvl="1"/>
            <a:r>
              <a:rPr lang="en-US" dirty="0"/>
              <a:t>From 250 meters twice a day (MODIS)</a:t>
            </a:r>
          </a:p>
          <a:p>
            <a:pPr lvl="1"/>
            <a:r>
              <a:rPr lang="en-US" dirty="0"/>
              <a:t>To 1 meter tasked (Digital Earth)</a:t>
            </a:r>
          </a:p>
          <a:p>
            <a:r>
              <a:rPr lang="en-US" dirty="0"/>
              <a:t>Aerial</a:t>
            </a:r>
          </a:p>
          <a:p>
            <a:pPr lvl="1"/>
            <a:r>
              <a:rPr lang="en-US" dirty="0"/>
              <a:t>1 meter with NAIP</a:t>
            </a:r>
          </a:p>
          <a:p>
            <a:pPr lvl="1"/>
            <a:r>
              <a:rPr lang="en-US" dirty="0"/>
              <a:t>2-3 cm with drones (UAVs)</a:t>
            </a:r>
          </a:p>
        </p:txBody>
      </p:sp>
    </p:spTree>
    <p:extLst>
      <p:ext uri="{BB962C8B-B14F-4D97-AF65-F5344CB8AC3E}">
        <p14:creationId xmlns:p14="http://schemas.microsoft.com/office/powerpoint/2010/main" val="4030214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23B1-9F21-2A76-5EDF-AAB1C4BE7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900D1-EF03-A78F-BFAD-378808EC7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Visual remote sensing only sees the top surface</a:t>
            </a:r>
          </a:p>
          <a:p>
            <a:r>
              <a:rPr lang="en-US" dirty="0"/>
              <a:t>Radio waves and LiDAR can penetrate canopy</a:t>
            </a:r>
          </a:p>
          <a:p>
            <a:r>
              <a:rPr lang="en-US" dirty="0"/>
              <a:t>GPS (and cell phones), RTK work best with clear view of the sky</a:t>
            </a:r>
          </a:p>
          <a:p>
            <a:r>
              <a:rPr lang="en-US" dirty="0"/>
              <a:t>Maps work everywhere but take time to create and you need the data!</a:t>
            </a:r>
          </a:p>
          <a:p>
            <a:r>
              <a:rPr lang="en-US" dirty="0"/>
              <a:t>Field surveys are expensive</a:t>
            </a:r>
          </a:p>
          <a:p>
            <a:r>
              <a:rPr lang="en-US" dirty="0"/>
              <a:t>We can digitize and, sometimes, automatically convert data types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1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6D342-183C-3B0C-C178-A05ED75D5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Availability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1D989-F663-B286-AC2D-8746C484A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lots of sources of data </a:t>
            </a:r>
          </a:p>
          <a:p>
            <a:pPr lvl="1"/>
            <a:r>
              <a:rPr lang="en-US" dirty="0"/>
              <a:t>Most will not have exactly what you need</a:t>
            </a:r>
          </a:p>
          <a:p>
            <a:r>
              <a:rPr lang="en-US" dirty="0"/>
              <a:t>Find it, QAQC, transform, filter</a:t>
            </a:r>
          </a:p>
          <a:p>
            <a:r>
              <a:rPr lang="en-US" dirty="0"/>
              <a:t>Model?</a:t>
            </a:r>
          </a:p>
          <a:p>
            <a:r>
              <a:rPr lang="en-US" dirty="0"/>
              <a:t>Use UAV?</a:t>
            </a:r>
          </a:p>
          <a:p>
            <a:r>
              <a:rPr lang="en-US" dirty="0"/>
              <a:t>Field surveys?</a:t>
            </a:r>
          </a:p>
        </p:txBody>
      </p:sp>
    </p:spTree>
    <p:extLst>
      <p:ext uri="{BB962C8B-B14F-4D97-AF65-F5344CB8AC3E}">
        <p14:creationId xmlns:p14="http://schemas.microsoft.com/office/powerpoint/2010/main" val="490566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2790D-9D9D-CB49-85DE-464E50D8E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C8746-C5EC-6040-17EE-90AAF734E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Web, those working in an area that might create or use the data</a:t>
            </a:r>
          </a:p>
          <a:p>
            <a:r>
              <a:rPr lang="en-US" dirty="0"/>
              <a:t>Local folks</a:t>
            </a:r>
          </a:p>
          <a:p>
            <a:r>
              <a:rPr lang="en-US" dirty="0"/>
              <a:t>Global, national, state, and local organizations!</a:t>
            </a:r>
          </a:p>
          <a:p>
            <a:r>
              <a:rPr lang="en-US" dirty="0"/>
              <a:t>Colleagues</a:t>
            </a:r>
          </a:p>
          <a:p>
            <a:r>
              <a:rPr lang="en-US" dirty="0"/>
              <a:t>Anyone that might have it?</a:t>
            </a:r>
          </a:p>
        </p:txBody>
      </p:sp>
    </p:spTree>
    <p:extLst>
      <p:ext uri="{BB962C8B-B14F-4D97-AF65-F5344CB8AC3E}">
        <p14:creationId xmlns:p14="http://schemas.microsoft.com/office/powerpoint/2010/main" val="3518647299"/>
      </p:ext>
    </p:extLst>
  </p:cSld>
  <p:clrMapOvr>
    <a:masterClrMapping/>
  </p:clrMapOvr>
</p:sld>
</file>

<file path=ppt/theme/theme1.xml><?xml version="1.0" encoding="utf-8"?>
<a:theme xmlns:a="http://schemas.openxmlformats.org/drawingml/2006/main" name="Glass design template">
  <a:themeElements>
    <a:clrScheme name="Glass design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lass design templat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Console" pitchFamily="49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stealth" w="lg" len="lg"/>
        </a:ln>
        <a:effectLst/>
      </a:spPr>
      <a:bodyPr/>
      <a:lstStyle/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745</Words>
  <Application>Microsoft Office PowerPoint</Application>
  <PresentationFormat>Custom</PresentationFormat>
  <Paragraphs>129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Georgia</vt:lpstr>
      <vt:lpstr>Lucida Console</vt:lpstr>
      <vt:lpstr>Glass design template</vt:lpstr>
      <vt:lpstr>Obtaining Data</vt:lpstr>
      <vt:lpstr>What is the problem you’re trying to solve?</vt:lpstr>
      <vt:lpstr>What do you need data on?</vt:lpstr>
      <vt:lpstr>What do you need?</vt:lpstr>
      <vt:lpstr>Sources</vt:lpstr>
      <vt:lpstr>Remotely Sensed</vt:lpstr>
      <vt:lpstr>Considerations</vt:lpstr>
      <vt:lpstr>Data Availability</vt:lpstr>
      <vt:lpstr>Where to Look</vt:lpstr>
      <vt:lpstr>Topography</vt:lpstr>
      <vt:lpstr>Weather</vt:lpstr>
      <vt:lpstr>Geology and Soils</vt:lpstr>
      <vt:lpstr>Field Data Collection</vt:lpstr>
      <vt:lpstr>Mobile Devices</vt:lpstr>
      <vt:lpstr>Custom Applications</vt:lpstr>
      <vt:lpstr>Issues with Data</vt:lpstr>
      <vt:lpstr>Modeling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2012-01-17T03:36:56Z</dcterms:created>
  <dcterms:modified xsi:type="dcterms:W3CDTF">2025-09-22T19:13:54Z</dcterms:modified>
</cp:coreProperties>
</file>